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7"/>
      <p:bold r:id="rId18"/>
    </p:embeddedFont>
    <p:embeddedFont>
      <p:font typeface="Noto Sans" panose="020B0604020202020204" charset="0"/>
      <p:regular r:id="rId19"/>
    </p:embeddedFont>
    <p:embeddedFont>
      <p:font typeface="Noto Sans Bold" panose="020B0604020202020204" charset="0"/>
      <p:regular r:id="rId20"/>
    </p:embeddedFont>
    <p:embeddedFont>
      <p:font typeface="Helvetica World Bold" panose="020B0604020202020204" charset="-128"/>
      <p:regular r:id="rId21"/>
    </p:embeddedFont>
    <p:embeddedFont>
      <p:font typeface="Arial" panose="020B0604020202020204" pitchFamily="34" charset="0"/>
      <p:regular r:id="rId22"/>
    </p:embeddedFont>
    <p:embeddedFont>
      <p:font typeface="Montserrat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8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9.png"/><Relationship Id="rId17" Type="http://schemas.openxmlformats.org/officeDocument/2006/relationships/image" Target="../media/image27.svg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9.sv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517909"/>
            <a:ext cx="7673426" cy="4708139"/>
            <a:chOff x="0" y="0"/>
            <a:chExt cx="27201128" cy="16689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01127" cy="16689636"/>
            </a:xfrm>
            <a:custGeom>
              <a:avLst/>
              <a:gdLst/>
              <a:ahLst/>
              <a:cxnLst/>
              <a:rect l="l" t="t" r="r" b="b"/>
              <a:pathLst>
                <a:path w="27201127" h="16689636">
                  <a:moveTo>
                    <a:pt x="0" y="0"/>
                  </a:moveTo>
                  <a:lnTo>
                    <a:pt x="27201127" y="0"/>
                  </a:lnTo>
                  <a:lnTo>
                    <a:pt x="27201127" y="16689636"/>
                  </a:lnTo>
                  <a:lnTo>
                    <a:pt x="0" y="16689636"/>
                  </a:lnTo>
                  <a:close/>
                </a:path>
              </a:pathLst>
            </a:custGeom>
            <a:blipFill>
              <a:blip r:embed="rId2"/>
              <a:stretch>
                <a:fillRect t="-2256" b="-225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49276" y="3789216"/>
            <a:ext cx="12134892" cy="47625"/>
            <a:chOff x="0" y="0"/>
            <a:chExt cx="3196021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96021" cy="12543"/>
            </a:xfrm>
            <a:custGeom>
              <a:avLst/>
              <a:gdLst/>
              <a:ahLst/>
              <a:cxnLst/>
              <a:rect l="l" t="t" r="r" b="b"/>
              <a:pathLst>
                <a:path w="3196021" h="12543">
                  <a:moveTo>
                    <a:pt x="0" y="0"/>
                  </a:moveTo>
                  <a:lnTo>
                    <a:pt x="3196021" y="0"/>
                  </a:lnTo>
                  <a:lnTo>
                    <a:pt x="319602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9602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5613" y="508000"/>
            <a:ext cx="9534230" cy="74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7"/>
              </a:lnSpc>
            </a:pPr>
            <a:r>
              <a:rPr lang="en-US" sz="3299" b="1" dirty="0">
                <a:solidFill>
                  <a:srgbClr val="1F1E1E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TRƯỜNG KỸ THUẬT &amp; CÔNG NGHỆ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76554" y="2525245"/>
            <a:ext cx="12280336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2"/>
              </a:lnSpc>
            </a:pPr>
            <a:r>
              <a:rPr lang="en-US" sz="5699" b="1" dirty="0">
                <a:solidFill>
                  <a:srgbClr val="1F1E1E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THIẾT</a:t>
            </a:r>
            <a:r>
              <a:rPr lang="en-US" sz="5699" b="1" dirty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 KẾ WEBSITE BÁN MỸ PHẨM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80967" y="6479081"/>
            <a:ext cx="718447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vi-VN" sz="3199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SVTH</a:t>
            </a:r>
            <a:r>
              <a:rPr lang="en-US" sz="3199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 </a:t>
            </a:r>
            <a:r>
              <a:rPr lang="en-US" sz="3199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Nguyễn</a:t>
            </a:r>
            <a:r>
              <a:rPr lang="en-US" sz="3199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Thiên</a:t>
            </a:r>
            <a:r>
              <a:rPr lang="en-US" sz="3199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Trân</a:t>
            </a:r>
            <a:endParaRPr lang="en-US" sz="3199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80967" y="5651994"/>
            <a:ext cx="700182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3199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GVHD: THS Nguyễn Hoàng Duy Thiện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80967" y="7306169"/>
            <a:ext cx="275082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3199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Lớp: DA23TTC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80967" y="8129782"/>
            <a:ext cx="341161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3199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MSSV: 110123248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1269" y="1170684"/>
            <a:ext cx="6022664" cy="73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9"/>
              </a:lnSpc>
            </a:pPr>
            <a:r>
              <a:rPr lang="en-US" sz="3099" b="1" dirty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KHOA CÔNG NGHỆ THÔNG TIN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00706" y="2816235"/>
            <a:ext cx="1577243" cy="1835337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CB60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12253" y="3362956"/>
            <a:ext cx="754150" cy="741895"/>
          </a:xfrm>
          <a:custGeom>
            <a:avLst/>
            <a:gdLst/>
            <a:ahLst/>
            <a:cxnLst/>
            <a:rect l="l" t="t" r="r" b="b"/>
            <a:pathLst>
              <a:path w="754150" h="741895">
                <a:moveTo>
                  <a:pt x="0" y="0"/>
                </a:moveTo>
                <a:lnTo>
                  <a:pt x="754150" y="0"/>
                </a:lnTo>
                <a:lnTo>
                  <a:pt x="754150" y="741895"/>
                </a:lnTo>
                <a:lnTo>
                  <a:pt x="0" y="741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6512084" y="4418984"/>
            <a:ext cx="1577243" cy="1835337"/>
            <a:chOff x="0" y="0"/>
            <a:chExt cx="2102991" cy="244711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102991" cy="2447117"/>
              <a:chOff x="0" y="0"/>
              <a:chExt cx="6985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5D8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56899" y="786622"/>
              <a:ext cx="989193" cy="989193"/>
            </a:xfrm>
            <a:custGeom>
              <a:avLst/>
              <a:gdLst/>
              <a:ahLst/>
              <a:cxnLst/>
              <a:rect l="l" t="t" r="r" b="b"/>
              <a:pathLst>
                <a:path w="989193" h="989193">
                  <a:moveTo>
                    <a:pt x="0" y="0"/>
                  </a:moveTo>
                  <a:lnTo>
                    <a:pt x="989193" y="0"/>
                  </a:lnTo>
                  <a:lnTo>
                    <a:pt x="989193" y="989194"/>
                  </a:lnTo>
                  <a:lnTo>
                    <a:pt x="0" y="98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8163322" y="5543581"/>
            <a:ext cx="1577243" cy="1835337"/>
            <a:chOff x="0" y="0"/>
            <a:chExt cx="2102991" cy="244711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102991" cy="2447117"/>
              <a:chOff x="0" y="0"/>
              <a:chExt cx="6985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AEC8A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565069" y="730253"/>
              <a:ext cx="989193" cy="989193"/>
            </a:xfrm>
            <a:custGeom>
              <a:avLst/>
              <a:gdLst/>
              <a:ahLst/>
              <a:cxnLst/>
              <a:rect l="l" t="t" r="r" b="b"/>
              <a:pathLst>
                <a:path w="989193" h="989193">
                  <a:moveTo>
                    <a:pt x="0" y="0"/>
                  </a:moveTo>
                  <a:lnTo>
                    <a:pt x="989193" y="0"/>
                  </a:lnTo>
                  <a:lnTo>
                    <a:pt x="989193" y="989193"/>
                  </a:lnTo>
                  <a:lnTo>
                    <a:pt x="0" y="989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9814560" y="4418984"/>
            <a:ext cx="1577243" cy="1835337"/>
            <a:chOff x="0" y="0"/>
            <a:chExt cx="2102991" cy="244711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102991" cy="2447117"/>
              <a:chOff x="0" y="0"/>
              <a:chExt cx="6985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BC7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1456" tIns="51456" rIns="51456" bIns="514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556899" y="698930"/>
              <a:ext cx="989193" cy="989193"/>
            </a:xfrm>
            <a:custGeom>
              <a:avLst/>
              <a:gdLst/>
              <a:ahLst/>
              <a:cxnLst/>
              <a:rect l="l" t="t" r="r" b="b"/>
              <a:pathLst>
                <a:path w="989193" h="989193">
                  <a:moveTo>
                    <a:pt x="0" y="0"/>
                  </a:moveTo>
                  <a:lnTo>
                    <a:pt x="989193" y="0"/>
                  </a:lnTo>
                  <a:lnTo>
                    <a:pt x="989193" y="989193"/>
                  </a:lnTo>
                  <a:lnTo>
                    <a:pt x="0" y="989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9025938" y="2816235"/>
            <a:ext cx="1577243" cy="1835337"/>
            <a:chOff x="0" y="0"/>
            <a:chExt cx="6985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B86EE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1456" tIns="51456" rIns="51456" bIns="5145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9468651" y="3362956"/>
            <a:ext cx="716856" cy="741895"/>
          </a:xfrm>
          <a:custGeom>
            <a:avLst/>
            <a:gdLst/>
            <a:ahLst/>
            <a:cxnLst/>
            <a:rect l="l" t="t" r="r" b="b"/>
            <a:pathLst>
              <a:path w="716856" h="741895">
                <a:moveTo>
                  <a:pt x="0" y="0"/>
                </a:moveTo>
                <a:lnTo>
                  <a:pt x="716856" y="0"/>
                </a:lnTo>
                <a:lnTo>
                  <a:pt x="716856" y="741895"/>
                </a:lnTo>
                <a:lnTo>
                  <a:pt x="0" y="741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25" name="Freeform 25"/>
          <p:cNvSpPr/>
          <p:nvPr/>
        </p:nvSpPr>
        <p:spPr>
          <a:xfrm>
            <a:off x="-45262" y="6236914"/>
            <a:ext cx="6557345" cy="4114800"/>
          </a:xfrm>
          <a:custGeom>
            <a:avLst/>
            <a:gdLst/>
            <a:ahLst/>
            <a:cxnLst/>
            <a:rect l="l" t="t" r="r" b="b"/>
            <a:pathLst>
              <a:path w="6557345" h="4114800">
                <a:moveTo>
                  <a:pt x="0" y="0"/>
                </a:moveTo>
                <a:lnTo>
                  <a:pt x="6557345" y="0"/>
                </a:lnTo>
                <a:lnTo>
                  <a:pt x="65573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1549516" y="5333999"/>
            <a:ext cx="5138284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danh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sách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59906" y="799792"/>
            <a:ext cx="8679894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vi-VN" sz="4999" b="1" dirty="0" smtClean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Chức năng người dùng</a:t>
            </a:r>
            <a:endParaRPr lang="en-US" sz="4999" b="1" dirty="0">
              <a:solidFill>
                <a:srgbClr val="1F1E1E"/>
              </a:solidFill>
              <a:latin typeface="Arial"/>
              <a:ea typeface="Arial Bold"/>
              <a:cs typeface="Arial Bold"/>
              <a:sym typeface="Arial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541354" y="2875711"/>
            <a:ext cx="4170899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Đăng ký và đăng</a:t>
            </a:r>
          </a:p>
          <a:p>
            <a:pPr algn="ctr">
              <a:lnSpc>
                <a:spcPts val="1599"/>
              </a:lnSpc>
            </a:pPr>
            <a:endParaRPr lang="en-US" sz="3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1599"/>
              </a:lnSpc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nhập tài khoản.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2188" y="5102901"/>
            <a:ext cx="5699897" cy="65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7"/>
              </a:lnSpc>
            </a:pPr>
            <a:r>
              <a:rPr lang="en-US" sz="31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Xem chi tiết thông tin sản phẩm</a:t>
            </a:r>
          </a:p>
          <a:p>
            <a:pPr algn="l">
              <a:lnSpc>
                <a:spcPts val="1557"/>
              </a:lnSpc>
            </a:pPr>
            <a:endParaRPr lang="en-US" sz="311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1557"/>
              </a:lnSpc>
            </a:pPr>
            <a:r>
              <a:rPr lang="en-US" sz="31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(giá, hình ảnh, mô tả).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10954" y="7718699"/>
            <a:ext cx="621444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giỏ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endParaRPr lang="en-US" sz="32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1649"/>
              </a:lnSpc>
            </a:pP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1649"/>
              </a:lnSpc>
            </a:pP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tiến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đặt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32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03182" y="3006735"/>
            <a:ext cx="3568184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Tìm kiếm sản phẩm</a:t>
            </a:r>
          </a:p>
          <a:p>
            <a:pPr algn="l">
              <a:lnSpc>
                <a:spcPts val="1599"/>
              </a:lnSpc>
            </a:pPr>
            <a:endParaRPr lang="en-US" sz="3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1543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74484" y="1458516"/>
            <a:ext cx="10081022" cy="1939080"/>
            <a:chOff x="0" y="0"/>
            <a:chExt cx="13441362" cy="2585441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3428599" cy="2572766"/>
            </a:xfrm>
            <a:custGeom>
              <a:avLst/>
              <a:gdLst/>
              <a:ahLst/>
              <a:cxnLst/>
              <a:rect l="l" t="t" r="r" b="b"/>
              <a:pathLst>
                <a:path w="13428599" h="2572766">
                  <a:moveTo>
                    <a:pt x="0" y="108712"/>
                  </a:moveTo>
                  <a:cubicBezTo>
                    <a:pt x="0" y="48641"/>
                    <a:pt x="48895" y="0"/>
                    <a:pt x="109093" y="0"/>
                  </a:cubicBezTo>
                  <a:lnTo>
                    <a:pt x="13319506" y="0"/>
                  </a:lnTo>
                  <a:cubicBezTo>
                    <a:pt x="13379704" y="0"/>
                    <a:pt x="13428599" y="48641"/>
                    <a:pt x="13428599" y="108712"/>
                  </a:cubicBezTo>
                  <a:lnTo>
                    <a:pt x="13428599" y="2464054"/>
                  </a:lnTo>
                  <a:cubicBezTo>
                    <a:pt x="13428599" y="2524125"/>
                    <a:pt x="13379704" y="2572766"/>
                    <a:pt x="13319506" y="2572766"/>
                  </a:cubicBezTo>
                  <a:lnTo>
                    <a:pt x="109093" y="2572766"/>
                  </a:lnTo>
                  <a:cubicBezTo>
                    <a:pt x="48895" y="2572766"/>
                    <a:pt x="0" y="2524125"/>
                    <a:pt x="0" y="246405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3441299" cy="2585466"/>
            </a:xfrm>
            <a:custGeom>
              <a:avLst/>
              <a:gdLst/>
              <a:ahLst/>
              <a:cxnLst/>
              <a:rect l="l" t="t" r="r" b="b"/>
              <a:pathLst>
                <a:path w="13441299" h="2585466">
                  <a:moveTo>
                    <a:pt x="0" y="115062"/>
                  </a:moveTo>
                  <a:cubicBezTo>
                    <a:pt x="0" y="51435"/>
                    <a:pt x="51689" y="0"/>
                    <a:pt x="115443" y="0"/>
                  </a:cubicBezTo>
                  <a:lnTo>
                    <a:pt x="13325856" y="0"/>
                  </a:lnTo>
                  <a:lnTo>
                    <a:pt x="13325856" y="6350"/>
                  </a:lnTo>
                  <a:lnTo>
                    <a:pt x="13325856" y="0"/>
                  </a:lnTo>
                  <a:cubicBezTo>
                    <a:pt x="13389611" y="0"/>
                    <a:pt x="13441299" y="51435"/>
                    <a:pt x="13441299" y="115062"/>
                  </a:cubicBezTo>
                  <a:lnTo>
                    <a:pt x="13434949" y="115062"/>
                  </a:lnTo>
                  <a:lnTo>
                    <a:pt x="13441299" y="115062"/>
                  </a:lnTo>
                  <a:lnTo>
                    <a:pt x="13441299" y="2470404"/>
                  </a:lnTo>
                  <a:lnTo>
                    <a:pt x="13434949" y="2470404"/>
                  </a:lnTo>
                  <a:lnTo>
                    <a:pt x="13441299" y="2470404"/>
                  </a:lnTo>
                  <a:cubicBezTo>
                    <a:pt x="13441299" y="2533904"/>
                    <a:pt x="13389611" y="2585466"/>
                    <a:pt x="13325856" y="2585466"/>
                  </a:cubicBezTo>
                  <a:lnTo>
                    <a:pt x="13325856" y="2579116"/>
                  </a:lnTo>
                  <a:lnTo>
                    <a:pt x="13325856" y="2585466"/>
                  </a:lnTo>
                  <a:lnTo>
                    <a:pt x="115443" y="2585466"/>
                  </a:lnTo>
                  <a:lnTo>
                    <a:pt x="115443" y="2579116"/>
                  </a:lnTo>
                  <a:lnTo>
                    <a:pt x="115443" y="2585466"/>
                  </a:lnTo>
                  <a:cubicBezTo>
                    <a:pt x="51689" y="2585466"/>
                    <a:pt x="0" y="2534031"/>
                    <a:pt x="0" y="2470404"/>
                  </a:cubicBezTo>
                  <a:lnTo>
                    <a:pt x="0" y="115062"/>
                  </a:lnTo>
                  <a:lnTo>
                    <a:pt x="6350" y="115062"/>
                  </a:lnTo>
                  <a:lnTo>
                    <a:pt x="0" y="115062"/>
                  </a:lnTo>
                  <a:moveTo>
                    <a:pt x="12700" y="115062"/>
                  </a:moveTo>
                  <a:lnTo>
                    <a:pt x="12700" y="2470404"/>
                  </a:lnTo>
                  <a:lnTo>
                    <a:pt x="6350" y="2470404"/>
                  </a:lnTo>
                  <a:lnTo>
                    <a:pt x="12700" y="2470404"/>
                  </a:lnTo>
                  <a:cubicBezTo>
                    <a:pt x="12700" y="2526919"/>
                    <a:pt x="58674" y="2572766"/>
                    <a:pt x="115443" y="2572766"/>
                  </a:cubicBezTo>
                  <a:lnTo>
                    <a:pt x="13325856" y="2572766"/>
                  </a:lnTo>
                  <a:cubicBezTo>
                    <a:pt x="13382625" y="2572766"/>
                    <a:pt x="13428599" y="2526919"/>
                    <a:pt x="13428599" y="2470404"/>
                  </a:cubicBezTo>
                  <a:lnTo>
                    <a:pt x="13428599" y="115062"/>
                  </a:lnTo>
                  <a:cubicBezTo>
                    <a:pt x="13428599" y="58547"/>
                    <a:pt x="13382625" y="12700"/>
                    <a:pt x="13325856" y="12700"/>
                  </a:cubicBezTo>
                  <a:lnTo>
                    <a:pt x="115443" y="12700"/>
                  </a:lnTo>
                  <a:lnTo>
                    <a:pt x="115443" y="6350"/>
                  </a:lnTo>
                  <a:lnTo>
                    <a:pt x="115443" y="12700"/>
                  </a:lnTo>
                  <a:cubicBezTo>
                    <a:pt x="58674" y="12700"/>
                    <a:pt x="12700" y="58547"/>
                    <a:pt x="12700" y="115062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13818" y="1772439"/>
            <a:ext cx="582216" cy="582216"/>
            <a:chOff x="0" y="0"/>
            <a:chExt cx="776288" cy="7762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6351" cy="776351"/>
            </a:xfrm>
            <a:custGeom>
              <a:avLst/>
              <a:gdLst/>
              <a:ahLst/>
              <a:cxnLst/>
              <a:rect l="l" t="t" r="r" b="b"/>
              <a:pathLst>
                <a:path w="776351" h="776351">
                  <a:moveTo>
                    <a:pt x="0" y="388112"/>
                  </a:moveTo>
                  <a:cubicBezTo>
                    <a:pt x="0" y="173736"/>
                    <a:pt x="173736" y="0"/>
                    <a:pt x="388112" y="0"/>
                  </a:cubicBezTo>
                  <a:cubicBezTo>
                    <a:pt x="602488" y="0"/>
                    <a:pt x="776351" y="173736"/>
                    <a:pt x="776351" y="388112"/>
                  </a:cubicBezTo>
                  <a:cubicBezTo>
                    <a:pt x="776351" y="602488"/>
                    <a:pt x="602488" y="776351"/>
                    <a:pt x="388112" y="776351"/>
                  </a:cubicBezTo>
                  <a:cubicBezTo>
                    <a:pt x="173736" y="776351"/>
                    <a:pt x="0" y="602488"/>
                    <a:pt x="0" y="388112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173957" y="1937255"/>
            <a:ext cx="261938" cy="261938"/>
          </a:xfrm>
          <a:custGeom>
            <a:avLst/>
            <a:gdLst/>
            <a:ahLst/>
            <a:cxnLst/>
            <a:rect l="l" t="t" r="r" b="b"/>
            <a:pathLst>
              <a:path w="261938" h="261938">
                <a:moveTo>
                  <a:pt x="0" y="0"/>
                </a:moveTo>
                <a:lnTo>
                  <a:pt x="261937" y="0"/>
                </a:lnTo>
                <a:lnTo>
                  <a:pt x="261937" y="261938"/>
                </a:lnTo>
                <a:lnTo>
                  <a:pt x="0" y="261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01" b="-9498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686663" y="2347248"/>
            <a:ext cx="7093387" cy="66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7"/>
              </a:lnSpc>
            </a:pP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2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02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>
              <a:lnSpc>
                <a:spcPts val="2459"/>
              </a:lnSpc>
            </a:pPr>
            <a:endParaRPr lang="en-US" sz="302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74484" y="3582143"/>
            <a:ext cx="10081022" cy="1939080"/>
            <a:chOff x="0" y="0"/>
            <a:chExt cx="13441362" cy="2585441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3428599" cy="2572766"/>
            </a:xfrm>
            <a:custGeom>
              <a:avLst/>
              <a:gdLst/>
              <a:ahLst/>
              <a:cxnLst/>
              <a:rect l="l" t="t" r="r" b="b"/>
              <a:pathLst>
                <a:path w="13428599" h="2572766">
                  <a:moveTo>
                    <a:pt x="0" y="108712"/>
                  </a:moveTo>
                  <a:cubicBezTo>
                    <a:pt x="0" y="48641"/>
                    <a:pt x="48895" y="0"/>
                    <a:pt x="109093" y="0"/>
                  </a:cubicBezTo>
                  <a:lnTo>
                    <a:pt x="13319506" y="0"/>
                  </a:lnTo>
                  <a:cubicBezTo>
                    <a:pt x="13379704" y="0"/>
                    <a:pt x="13428599" y="48641"/>
                    <a:pt x="13428599" y="108712"/>
                  </a:cubicBezTo>
                  <a:lnTo>
                    <a:pt x="13428599" y="2464054"/>
                  </a:lnTo>
                  <a:cubicBezTo>
                    <a:pt x="13428599" y="2524125"/>
                    <a:pt x="13379704" y="2572766"/>
                    <a:pt x="13319506" y="2572766"/>
                  </a:cubicBezTo>
                  <a:lnTo>
                    <a:pt x="109093" y="2572766"/>
                  </a:lnTo>
                  <a:cubicBezTo>
                    <a:pt x="48895" y="2572766"/>
                    <a:pt x="0" y="2524125"/>
                    <a:pt x="0" y="246405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3441299" cy="2585466"/>
            </a:xfrm>
            <a:custGeom>
              <a:avLst/>
              <a:gdLst/>
              <a:ahLst/>
              <a:cxnLst/>
              <a:rect l="l" t="t" r="r" b="b"/>
              <a:pathLst>
                <a:path w="13441299" h="2585466">
                  <a:moveTo>
                    <a:pt x="0" y="115062"/>
                  </a:moveTo>
                  <a:cubicBezTo>
                    <a:pt x="0" y="51435"/>
                    <a:pt x="51689" y="0"/>
                    <a:pt x="115443" y="0"/>
                  </a:cubicBezTo>
                  <a:lnTo>
                    <a:pt x="13325856" y="0"/>
                  </a:lnTo>
                  <a:lnTo>
                    <a:pt x="13325856" y="6350"/>
                  </a:lnTo>
                  <a:lnTo>
                    <a:pt x="13325856" y="0"/>
                  </a:lnTo>
                  <a:cubicBezTo>
                    <a:pt x="13389611" y="0"/>
                    <a:pt x="13441299" y="51435"/>
                    <a:pt x="13441299" y="115062"/>
                  </a:cubicBezTo>
                  <a:lnTo>
                    <a:pt x="13434949" y="115062"/>
                  </a:lnTo>
                  <a:lnTo>
                    <a:pt x="13441299" y="115062"/>
                  </a:lnTo>
                  <a:lnTo>
                    <a:pt x="13441299" y="2470404"/>
                  </a:lnTo>
                  <a:lnTo>
                    <a:pt x="13434949" y="2470404"/>
                  </a:lnTo>
                  <a:lnTo>
                    <a:pt x="13441299" y="2470404"/>
                  </a:lnTo>
                  <a:cubicBezTo>
                    <a:pt x="13441299" y="2533904"/>
                    <a:pt x="13389611" y="2585466"/>
                    <a:pt x="13325856" y="2585466"/>
                  </a:cubicBezTo>
                  <a:lnTo>
                    <a:pt x="13325856" y="2579116"/>
                  </a:lnTo>
                  <a:lnTo>
                    <a:pt x="13325856" y="2585466"/>
                  </a:lnTo>
                  <a:lnTo>
                    <a:pt x="115443" y="2585466"/>
                  </a:lnTo>
                  <a:lnTo>
                    <a:pt x="115443" y="2579116"/>
                  </a:lnTo>
                  <a:lnTo>
                    <a:pt x="115443" y="2585466"/>
                  </a:lnTo>
                  <a:cubicBezTo>
                    <a:pt x="51689" y="2585466"/>
                    <a:pt x="0" y="2534031"/>
                    <a:pt x="0" y="2470404"/>
                  </a:cubicBezTo>
                  <a:lnTo>
                    <a:pt x="0" y="115062"/>
                  </a:lnTo>
                  <a:lnTo>
                    <a:pt x="6350" y="115062"/>
                  </a:lnTo>
                  <a:lnTo>
                    <a:pt x="0" y="115062"/>
                  </a:lnTo>
                  <a:moveTo>
                    <a:pt x="12700" y="115062"/>
                  </a:moveTo>
                  <a:lnTo>
                    <a:pt x="12700" y="2470404"/>
                  </a:lnTo>
                  <a:lnTo>
                    <a:pt x="6350" y="2470404"/>
                  </a:lnTo>
                  <a:lnTo>
                    <a:pt x="12700" y="2470404"/>
                  </a:lnTo>
                  <a:cubicBezTo>
                    <a:pt x="12700" y="2526919"/>
                    <a:pt x="58674" y="2572766"/>
                    <a:pt x="115443" y="2572766"/>
                  </a:cubicBezTo>
                  <a:lnTo>
                    <a:pt x="13325856" y="2572766"/>
                  </a:lnTo>
                  <a:cubicBezTo>
                    <a:pt x="13382625" y="2572766"/>
                    <a:pt x="13428599" y="2526919"/>
                    <a:pt x="13428599" y="2470404"/>
                  </a:cubicBezTo>
                  <a:lnTo>
                    <a:pt x="13428599" y="115062"/>
                  </a:lnTo>
                  <a:cubicBezTo>
                    <a:pt x="13428599" y="58547"/>
                    <a:pt x="13382625" y="12700"/>
                    <a:pt x="13325856" y="12700"/>
                  </a:cubicBezTo>
                  <a:lnTo>
                    <a:pt x="115443" y="12700"/>
                  </a:lnTo>
                  <a:lnTo>
                    <a:pt x="115443" y="6350"/>
                  </a:lnTo>
                  <a:lnTo>
                    <a:pt x="115443" y="12700"/>
                  </a:lnTo>
                  <a:cubicBezTo>
                    <a:pt x="58674" y="12700"/>
                    <a:pt x="12700" y="58547"/>
                    <a:pt x="12700" y="115062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058313" y="3857786"/>
            <a:ext cx="582216" cy="582216"/>
            <a:chOff x="0" y="0"/>
            <a:chExt cx="776288" cy="7762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76351" cy="776351"/>
            </a:xfrm>
            <a:custGeom>
              <a:avLst/>
              <a:gdLst/>
              <a:ahLst/>
              <a:cxnLst/>
              <a:rect l="l" t="t" r="r" b="b"/>
              <a:pathLst>
                <a:path w="776351" h="776351">
                  <a:moveTo>
                    <a:pt x="0" y="388112"/>
                  </a:moveTo>
                  <a:cubicBezTo>
                    <a:pt x="0" y="173736"/>
                    <a:pt x="173736" y="0"/>
                    <a:pt x="388112" y="0"/>
                  </a:cubicBezTo>
                  <a:cubicBezTo>
                    <a:pt x="602488" y="0"/>
                    <a:pt x="776351" y="173736"/>
                    <a:pt x="776351" y="388112"/>
                  </a:cubicBezTo>
                  <a:cubicBezTo>
                    <a:pt x="776351" y="602488"/>
                    <a:pt x="602488" y="776351"/>
                    <a:pt x="388112" y="776351"/>
                  </a:cubicBezTo>
                  <a:cubicBezTo>
                    <a:pt x="173736" y="776351"/>
                    <a:pt x="0" y="602488"/>
                    <a:pt x="0" y="388112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1209641" y="4016824"/>
            <a:ext cx="261938" cy="261938"/>
          </a:xfrm>
          <a:custGeom>
            <a:avLst/>
            <a:gdLst/>
            <a:ahLst/>
            <a:cxnLst/>
            <a:rect l="l" t="t" r="r" b="b"/>
            <a:pathLst>
              <a:path w="261938" h="261938">
                <a:moveTo>
                  <a:pt x="0" y="0"/>
                </a:moveTo>
                <a:lnTo>
                  <a:pt x="261937" y="0"/>
                </a:lnTo>
                <a:lnTo>
                  <a:pt x="261937" y="261938"/>
                </a:lnTo>
                <a:lnTo>
                  <a:pt x="0" y="261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01" b="-9498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19" name="Group 19"/>
          <p:cNvGrpSpPr/>
          <p:nvPr/>
        </p:nvGrpSpPr>
        <p:grpSpPr>
          <a:xfrm>
            <a:off x="674484" y="5705770"/>
            <a:ext cx="10081022" cy="1939080"/>
            <a:chOff x="0" y="0"/>
            <a:chExt cx="13441362" cy="2585441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3428599" cy="2572766"/>
            </a:xfrm>
            <a:custGeom>
              <a:avLst/>
              <a:gdLst/>
              <a:ahLst/>
              <a:cxnLst/>
              <a:rect l="l" t="t" r="r" b="b"/>
              <a:pathLst>
                <a:path w="13428599" h="2572766">
                  <a:moveTo>
                    <a:pt x="0" y="108712"/>
                  </a:moveTo>
                  <a:cubicBezTo>
                    <a:pt x="0" y="48641"/>
                    <a:pt x="48895" y="0"/>
                    <a:pt x="109093" y="0"/>
                  </a:cubicBezTo>
                  <a:lnTo>
                    <a:pt x="13319506" y="0"/>
                  </a:lnTo>
                  <a:cubicBezTo>
                    <a:pt x="13379704" y="0"/>
                    <a:pt x="13428599" y="48641"/>
                    <a:pt x="13428599" y="108712"/>
                  </a:cubicBezTo>
                  <a:lnTo>
                    <a:pt x="13428599" y="2464054"/>
                  </a:lnTo>
                  <a:cubicBezTo>
                    <a:pt x="13428599" y="2524125"/>
                    <a:pt x="13379704" y="2572766"/>
                    <a:pt x="13319506" y="2572766"/>
                  </a:cubicBezTo>
                  <a:lnTo>
                    <a:pt x="109093" y="2572766"/>
                  </a:lnTo>
                  <a:cubicBezTo>
                    <a:pt x="48895" y="2572766"/>
                    <a:pt x="0" y="2524125"/>
                    <a:pt x="0" y="246405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3441299" cy="2585466"/>
            </a:xfrm>
            <a:custGeom>
              <a:avLst/>
              <a:gdLst/>
              <a:ahLst/>
              <a:cxnLst/>
              <a:rect l="l" t="t" r="r" b="b"/>
              <a:pathLst>
                <a:path w="13441299" h="2585466">
                  <a:moveTo>
                    <a:pt x="0" y="115062"/>
                  </a:moveTo>
                  <a:cubicBezTo>
                    <a:pt x="0" y="51435"/>
                    <a:pt x="51689" y="0"/>
                    <a:pt x="115443" y="0"/>
                  </a:cubicBezTo>
                  <a:lnTo>
                    <a:pt x="13325856" y="0"/>
                  </a:lnTo>
                  <a:lnTo>
                    <a:pt x="13325856" y="6350"/>
                  </a:lnTo>
                  <a:lnTo>
                    <a:pt x="13325856" y="0"/>
                  </a:lnTo>
                  <a:cubicBezTo>
                    <a:pt x="13389611" y="0"/>
                    <a:pt x="13441299" y="51435"/>
                    <a:pt x="13441299" y="115062"/>
                  </a:cubicBezTo>
                  <a:lnTo>
                    <a:pt x="13434949" y="115062"/>
                  </a:lnTo>
                  <a:lnTo>
                    <a:pt x="13441299" y="115062"/>
                  </a:lnTo>
                  <a:lnTo>
                    <a:pt x="13441299" y="2470404"/>
                  </a:lnTo>
                  <a:lnTo>
                    <a:pt x="13434949" y="2470404"/>
                  </a:lnTo>
                  <a:lnTo>
                    <a:pt x="13441299" y="2470404"/>
                  </a:lnTo>
                  <a:cubicBezTo>
                    <a:pt x="13441299" y="2533904"/>
                    <a:pt x="13389611" y="2585466"/>
                    <a:pt x="13325856" y="2585466"/>
                  </a:cubicBezTo>
                  <a:lnTo>
                    <a:pt x="13325856" y="2579116"/>
                  </a:lnTo>
                  <a:lnTo>
                    <a:pt x="13325856" y="2585466"/>
                  </a:lnTo>
                  <a:lnTo>
                    <a:pt x="115443" y="2585466"/>
                  </a:lnTo>
                  <a:lnTo>
                    <a:pt x="115443" y="2579116"/>
                  </a:lnTo>
                  <a:lnTo>
                    <a:pt x="115443" y="2585466"/>
                  </a:lnTo>
                  <a:cubicBezTo>
                    <a:pt x="51689" y="2585466"/>
                    <a:pt x="0" y="2534031"/>
                    <a:pt x="0" y="2470404"/>
                  </a:cubicBezTo>
                  <a:lnTo>
                    <a:pt x="0" y="115062"/>
                  </a:lnTo>
                  <a:lnTo>
                    <a:pt x="6350" y="115062"/>
                  </a:lnTo>
                  <a:lnTo>
                    <a:pt x="0" y="115062"/>
                  </a:lnTo>
                  <a:moveTo>
                    <a:pt x="12700" y="115062"/>
                  </a:moveTo>
                  <a:lnTo>
                    <a:pt x="12700" y="2470404"/>
                  </a:lnTo>
                  <a:lnTo>
                    <a:pt x="6350" y="2470404"/>
                  </a:lnTo>
                  <a:lnTo>
                    <a:pt x="12700" y="2470404"/>
                  </a:lnTo>
                  <a:cubicBezTo>
                    <a:pt x="12700" y="2526919"/>
                    <a:pt x="58674" y="2572766"/>
                    <a:pt x="115443" y="2572766"/>
                  </a:cubicBezTo>
                  <a:lnTo>
                    <a:pt x="13325856" y="2572766"/>
                  </a:lnTo>
                  <a:cubicBezTo>
                    <a:pt x="13382625" y="2572766"/>
                    <a:pt x="13428599" y="2526919"/>
                    <a:pt x="13428599" y="2470404"/>
                  </a:cubicBezTo>
                  <a:lnTo>
                    <a:pt x="13428599" y="115062"/>
                  </a:lnTo>
                  <a:cubicBezTo>
                    <a:pt x="13428599" y="58547"/>
                    <a:pt x="13382625" y="12700"/>
                    <a:pt x="13325856" y="12700"/>
                  </a:cubicBezTo>
                  <a:lnTo>
                    <a:pt x="115443" y="12700"/>
                  </a:lnTo>
                  <a:lnTo>
                    <a:pt x="115443" y="6350"/>
                  </a:lnTo>
                  <a:lnTo>
                    <a:pt x="115443" y="12700"/>
                  </a:lnTo>
                  <a:cubicBezTo>
                    <a:pt x="58674" y="12700"/>
                    <a:pt x="12700" y="58547"/>
                    <a:pt x="12700" y="115062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077757" y="5983013"/>
            <a:ext cx="582216" cy="582216"/>
            <a:chOff x="0" y="0"/>
            <a:chExt cx="776288" cy="7762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76351" cy="776351"/>
            </a:xfrm>
            <a:custGeom>
              <a:avLst/>
              <a:gdLst/>
              <a:ahLst/>
              <a:cxnLst/>
              <a:rect l="l" t="t" r="r" b="b"/>
              <a:pathLst>
                <a:path w="776351" h="776351">
                  <a:moveTo>
                    <a:pt x="0" y="388112"/>
                  </a:moveTo>
                  <a:cubicBezTo>
                    <a:pt x="0" y="173736"/>
                    <a:pt x="173736" y="0"/>
                    <a:pt x="388112" y="0"/>
                  </a:cubicBezTo>
                  <a:cubicBezTo>
                    <a:pt x="602488" y="0"/>
                    <a:pt x="776351" y="173736"/>
                    <a:pt x="776351" y="388112"/>
                  </a:cubicBezTo>
                  <a:cubicBezTo>
                    <a:pt x="776351" y="602488"/>
                    <a:pt x="602488" y="776351"/>
                    <a:pt x="388112" y="776351"/>
                  </a:cubicBezTo>
                  <a:cubicBezTo>
                    <a:pt x="173736" y="776351"/>
                    <a:pt x="0" y="602488"/>
                    <a:pt x="0" y="388112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Freeform 24" descr="preencoded.png"/>
          <p:cNvSpPr/>
          <p:nvPr/>
        </p:nvSpPr>
        <p:spPr>
          <a:xfrm>
            <a:off x="1231677" y="6143175"/>
            <a:ext cx="261938" cy="261938"/>
          </a:xfrm>
          <a:custGeom>
            <a:avLst/>
            <a:gdLst/>
            <a:ahLst/>
            <a:cxnLst/>
            <a:rect l="l" t="t" r="r" b="b"/>
            <a:pathLst>
              <a:path w="261938" h="261938">
                <a:moveTo>
                  <a:pt x="0" y="0"/>
                </a:moveTo>
                <a:lnTo>
                  <a:pt x="261937" y="0"/>
                </a:lnTo>
                <a:lnTo>
                  <a:pt x="261937" y="261938"/>
                </a:lnTo>
                <a:lnTo>
                  <a:pt x="0" y="261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01" b="-9498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25" name="Group 25"/>
          <p:cNvGrpSpPr/>
          <p:nvPr/>
        </p:nvGrpSpPr>
        <p:grpSpPr>
          <a:xfrm>
            <a:off x="674484" y="7829398"/>
            <a:ext cx="10081022" cy="1939080"/>
            <a:chOff x="0" y="0"/>
            <a:chExt cx="13441362" cy="2585441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13428599" cy="2572766"/>
            </a:xfrm>
            <a:custGeom>
              <a:avLst/>
              <a:gdLst/>
              <a:ahLst/>
              <a:cxnLst/>
              <a:rect l="l" t="t" r="r" b="b"/>
              <a:pathLst>
                <a:path w="13428599" h="2572766">
                  <a:moveTo>
                    <a:pt x="0" y="108712"/>
                  </a:moveTo>
                  <a:cubicBezTo>
                    <a:pt x="0" y="48641"/>
                    <a:pt x="48895" y="0"/>
                    <a:pt x="109093" y="0"/>
                  </a:cubicBezTo>
                  <a:lnTo>
                    <a:pt x="13319506" y="0"/>
                  </a:lnTo>
                  <a:cubicBezTo>
                    <a:pt x="13379704" y="0"/>
                    <a:pt x="13428599" y="48641"/>
                    <a:pt x="13428599" y="108712"/>
                  </a:cubicBezTo>
                  <a:lnTo>
                    <a:pt x="13428599" y="2464054"/>
                  </a:lnTo>
                  <a:cubicBezTo>
                    <a:pt x="13428599" y="2524125"/>
                    <a:pt x="13379704" y="2572766"/>
                    <a:pt x="13319506" y="2572766"/>
                  </a:cubicBezTo>
                  <a:lnTo>
                    <a:pt x="109093" y="2572766"/>
                  </a:lnTo>
                  <a:cubicBezTo>
                    <a:pt x="48895" y="2572766"/>
                    <a:pt x="0" y="2524125"/>
                    <a:pt x="0" y="246405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441299" cy="2585466"/>
            </a:xfrm>
            <a:custGeom>
              <a:avLst/>
              <a:gdLst/>
              <a:ahLst/>
              <a:cxnLst/>
              <a:rect l="l" t="t" r="r" b="b"/>
              <a:pathLst>
                <a:path w="13441299" h="2585466">
                  <a:moveTo>
                    <a:pt x="0" y="115062"/>
                  </a:moveTo>
                  <a:cubicBezTo>
                    <a:pt x="0" y="51435"/>
                    <a:pt x="51689" y="0"/>
                    <a:pt x="115443" y="0"/>
                  </a:cubicBezTo>
                  <a:lnTo>
                    <a:pt x="13325856" y="0"/>
                  </a:lnTo>
                  <a:lnTo>
                    <a:pt x="13325856" y="6350"/>
                  </a:lnTo>
                  <a:lnTo>
                    <a:pt x="13325856" y="0"/>
                  </a:lnTo>
                  <a:cubicBezTo>
                    <a:pt x="13389611" y="0"/>
                    <a:pt x="13441299" y="51435"/>
                    <a:pt x="13441299" y="115062"/>
                  </a:cubicBezTo>
                  <a:lnTo>
                    <a:pt x="13434949" y="115062"/>
                  </a:lnTo>
                  <a:lnTo>
                    <a:pt x="13441299" y="115062"/>
                  </a:lnTo>
                  <a:lnTo>
                    <a:pt x="13441299" y="2470404"/>
                  </a:lnTo>
                  <a:lnTo>
                    <a:pt x="13434949" y="2470404"/>
                  </a:lnTo>
                  <a:lnTo>
                    <a:pt x="13441299" y="2470404"/>
                  </a:lnTo>
                  <a:cubicBezTo>
                    <a:pt x="13441299" y="2533904"/>
                    <a:pt x="13389611" y="2585466"/>
                    <a:pt x="13325856" y="2585466"/>
                  </a:cubicBezTo>
                  <a:lnTo>
                    <a:pt x="13325856" y="2579116"/>
                  </a:lnTo>
                  <a:lnTo>
                    <a:pt x="13325856" y="2585466"/>
                  </a:lnTo>
                  <a:lnTo>
                    <a:pt x="115443" y="2585466"/>
                  </a:lnTo>
                  <a:lnTo>
                    <a:pt x="115443" y="2579116"/>
                  </a:lnTo>
                  <a:lnTo>
                    <a:pt x="115443" y="2585466"/>
                  </a:lnTo>
                  <a:cubicBezTo>
                    <a:pt x="51689" y="2585466"/>
                    <a:pt x="0" y="2534031"/>
                    <a:pt x="0" y="2470404"/>
                  </a:cubicBezTo>
                  <a:lnTo>
                    <a:pt x="0" y="115062"/>
                  </a:lnTo>
                  <a:lnTo>
                    <a:pt x="6350" y="115062"/>
                  </a:lnTo>
                  <a:lnTo>
                    <a:pt x="0" y="115062"/>
                  </a:lnTo>
                  <a:moveTo>
                    <a:pt x="12700" y="115062"/>
                  </a:moveTo>
                  <a:lnTo>
                    <a:pt x="12700" y="2470404"/>
                  </a:lnTo>
                  <a:lnTo>
                    <a:pt x="6350" y="2470404"/>
                  </a:lnTo>
                  <a:lnTo>
                    <a:pt x="12700" y="2470404"/>
                  </a:lnTo>
                  <a:cubicBezTo>
                    <a:pt x="12700" y="2526919"/>
                    <a:pt x="58674" y="2572766"/>
                    <a:pt x="115443" y="2572766"/>
                  </a:cubicBezTo>
                  <a:lnTo>
                    <a:pt x="13325856" y="2572766"/>
                  </a:lnTo>
                  <a:cubicBezTo>
                    <a:pt x="13382625" y="2572766"/>
                    <a:pt x="13428599" y="2526919"/>
                    <a:pt x="13428599" y="2470404"/>
                  </a:cubicBezTo>
                  <a:lnTo>
                    <a:pt x="13428599" y="115062"/>
                  </a:lnTo>
                  <a:cubicBezTo>
                    <a:pt x="13428599" y="58547"/>
                    <a:pt x="13382625" y="12700"/>
                    <a:pt x="13325856" y="12700"/>
                  </a:cubicBezTo>
                  <a:lnTo>
                    <a:pt x="115443" y="12700"/>
                  </a:lnTo>
                  <a:lnTo>
                    <a:pt x="115443" y="6350"/>
                  </a:lnTo>
                  <a:lnTo>
                    <a:pt x="115443" y="12700"/>
                  </a:lnTo>
                  <a:cubicBezTo>
                    <a:pt x="58674" y="12700"/>
                    <a:pt x="12700" y="58547"/>
                    <a:pt x="12700" y="115062"/>
                  </a:cubicBezTo>
                  <a:close/>
                </a:path>
              </a:pathLst>
            </a:custGeom>
            <a:solidFill>
              <a:srgbClr val="BBC2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086451" y="8161388"/>
            <a:ext cx="582216" cy="582216"/>
            <a:chOff x="0" y="0"/>
            <a:chExt cx="776288" cy="77628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76351" cy="776351"/>
            </a:xfrm>
            <a:custGeom>
              <a:avLst/>
              <a:gdLst/>
              <a:ahLst/>
              <a:cxnLst/>
              <a:rect l="l" t="t" r="r" b="b"/>
              <a:pathLst>
                <a:path w="776351" h="776351">
                  <a:moveTo>
                    <a:pt x="0" y="388112"/>
                  </a:moveTo>
                  <a:cubicBezTo>
                    <a:pt x="0" y="173736"/>
                    <a:pt x="173736" y="0"/>
                    <a:pt x="388112" y="0"/>
                  </a:cubicBezTo>
                  <a:cubicBezTo>
                    <a:pt x="602488" y="0"/>
                    <a:pt x="776351" y="173736"/>
                    <a:pt x="776351" y="388112"/>
                  </a:cubicBezTo>
                  <a:cubicBezTo>
                    <a:pt x="776351" y="602488"/>
                    <a:pt x="602488" y="776351"/>
                    <a:pt x="388112" y="776351"/>
                  </a:cubicBezTo>
                  <a:cubicBezTo>
                    <a:pt x="173736" y="776351"/>
                    <a:pt x="0" y="602488"/>
                    <a:pt x="0" y="388112"/>
                  </a:cubicBezTo>
                  <a:close/>
                </a:path>
              </a:pathLst>
            </a:custGeom>
            <a:solidFill>
              <a:srgbClr val="1A2D7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Freeform 30" descr="preencoded.png"/>
          <p:cNvSpPr/>
          <p:nvPr/>
        </p:nvSpPr>
        <p:spPr>
          <a:xfrm>
            <a:off x="1231677" y="8353126"/>
            <a:ext cx="261938" cy="261938"/>
          </a:xfrm>
          <a:custGeom>
            <a:avLst/>
            <a:gdLst/>
            <a:ahLst/>
            <a:cxnLst/>
            <a:rect l="l" t="t" r="r" b="b"/>
            <a:pathLst>
              <a:path w="261938" h="261938">
                <a:moveTo>
                  <a:pt x="0" y="0"/>
                </a:moveTo>
                <a:lnTo>
                  <a:pt x="261937" y="0"/>
                </a:lnTo>
                <a:lnTo>
                  <a:pt x="261937" y="261937"/>
                </a:lnTo>
                <a:lnTo>
                  <a:pt x="0" y="261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01" b="-9498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1" name="Freeform 31"/>
          <p:cNvSpPr/>
          <p:nvPr/>
        </p:nvSpPr>
        <p:spPr>
          <a:xfrm>
            <a:off x="12090854" y="3257445"/>
            <a:ext cx="5446841" cy="5050707"/>
          </a:xfrm>
          <a:custGeom>
            <a:avLst/>
            <a:gdLst/>
            <a:ahLst/>
            <a:cxnLst/>
            <a:rect l="l" t="t" r="r" b="b"/>
            <a:pathLst>
              <a:path w="5446841" h="5050707">
                <a:moveTo>
                  <a:pt x="0" y="0"/>
                </a:moveTo>
                <a:lnTo>
                  <a:pt x="5446841" y="0"/>
                </a:lnTo>
                <a:lnTo>
                  <a:pt x="5446841" y="5050708"/>
                </a:lnTo>
                <a:lnTo>
                  <a:pt x="0" y="505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6518815" y="142580"/>
            <a:ext cx="7414278" cy="100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3"/>
              </a:lnSpc>
            </a:pPr>
            <a:r>
              <a:rPr lang="en-US" sz="4999" b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Chức năng quản trị viên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86663" y="1864957"/>
            <a:ext cx="560365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30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ản</a:t>
            </a:r>
            <a:r>
              <a:rPr lang="en-US" sz="3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vi-VN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0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anh</a:t>
            </a:r>
            <a:r>
              <a:rPr lang="en-US" sz="3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mục</a:t>
            </a:r>
            <a:endParaRPr lang="en-US"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86663" y="3988594"/>
            <a:ext cx="349493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</a:t>
            </a:r>
            <a:r>
              <a:rPr lang="en-US" sz="30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ơn</a:t>
            </a:r>
            <a:r>
              <a:rPr lang="en-US" sz="3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endParaRPr lang="en-US"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686663" y="4646933"/>
            <a:ext cx="9664303" cy="2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Theo dõi và quản lý các đơn hàng của khách hàng.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86663" y="6187973"/>
            <a:ext cx="372353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3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3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endParaRPr lang="en-US"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86663" y="6850113"/>
            <a:ext cx="9664303" cy="2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Theo dõi tồn kho và quản lý kho hàng hiệu quả.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86663" y="8311600"/>
            <a:ext cx="372353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kê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vi-VN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30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áo</a:t>
            </a:r>
            <a:r>
              <a:rPr lang="en-US" sz="3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cáo</a:t>
            </a:r>
            <a:endParaRPr lang="en-US"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670741" y="8928133"/>
            <a:ext cx="9664303" cy="2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kê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cáo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doanh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chi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tiết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04926" y="2717696"/>
            <a:ext cx="582525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danh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mục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một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cách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dễ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dàng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Noto Sans"/>
                <a:cs typeface="Noto Sans"/>
                <a:sym typeface="Noto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2375" y="6256315"/>
            <a:ext cx="7579848" cy="3377326"/>
          </a:xfrm>
          <a:custGeom>
            <a:avLst/>
            <a:gdLst/>
            <a:ahLst/>
            <a:cxnLst/>
            <a:rect l="l" t="t" r="r" b="b"/>
            <a:pathLst>
              <a:path w="7579848" h="3377326">
                <a:moveTo>
                  <a:pt x="0" y="0"/>
                </a:moveTo>
                <a:lnTo>
                  <a:pt x="7579848" y="0"/>
                </a:lnTo>
                <a:lnTo>
                  <a:pt x="7579848" y="3377326"/>
                </a:lnTo>
                <a:lnTo>
                  <a:pt x="0" y="3377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62" b="-3162"/>
            </a:stretch>
          </a:blipFill>
          <a:ln w="47625" cap="sq">
            <a:solidFill>
              <a:srgbClr val="FF9988"/>
            </a:solidFill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0559485" y="1760348"/>
            <a:ext cx="7110345" cy="3540763"/>
          </a:xfrm>
          <a:custGeom>
            <a:avLst/>
            <a:gdLst/>
            <a:ahLst/>
            <a:cxnLst/>
            <a:rect l="l" t="t" r="r" b="b"/>
            <a:pathLst>
              <a:path w="7110345" h="3540763">
                <a:moveTo>
                  <a:pt x="0" y="0"/>
                </a:moveTo>
                <a:lnTo>
                  <a:pt x="7110344" y="0"/>
                </a:lnTo>
                <a:lnTo>
                  <a:pt x="7110344" y="3540764"/>
                </a:lnTo>
                <a:lnTo>
                  <a:pt x="0" y="3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29" r="-17041" b="-17263"/>
            </a:stretch>
          </a:blipFill>
          <a:ln w="47625" cap="sq">
            <a:solidFill>
              <a:srgbClr val="FF9A8D"/>
            </a:solidFill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632375" y="1760348"/>
            <a:ext cx="7579848" cy="3657277"/>
          </a:xfrm>
          <a:custGeom>
            <a:avLst/>
            <a:gdLst/>
            <a:ahLst/>
            <a:cxnLst/>
            <a:rect l="l" t="t" r="r" b="b"/>
            <a:pathLst>
              <a:path w="7579848" h="3657277">
                <a:moveTo>
                  <a:pt x="0" y="0"/>
                </a:moveTo>
                <a:lnTo>
                  <a:pt x="7579848" y="0"/>
                </a:lnTo>
                <a:lnTo>
                  <a:pt x="7579848" y="3657277"/>
                </a:lnTo>
                <a:lnTo>
                  <a:pt x="0" y="3657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FF9A8D"/>
            </a:solidFill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0422811" y="6256315"/>
            <a:ext cx="7383693" cy="3377326"/>
          </a:xfrm>
          <a:custGeom>
            <a:avLst/>
            <a:gdLst/>
            <a:ahLst/>
            <a:cxnLst/>
            <a:rect l="l" t="t" r="r" b="b"/>
            <a:pathLst>
              <a:path w="7383693" h="3377326">
                <a:moveTo>
                  <a:pt x="0" y="0"/>
                </a:moveTo>
                <a:lnTo>
                  <a:pt x="7383692" y="0"/>
                </a:lnTo>
                <a:lnTo>
                  <a:pt x="7383692" y="3377326"/>
                </a:lnTo>
                <a:lnTo>
                  <a:pt x="0" y="3377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87" b="-6440"/>
            </a:stretch>
          </a:blipFill>
          <a:ln w="47625" cap="sq">
            <a:solidFill>
              <a:srgbClr val="FF9A8D"/>
            </a:solidFill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-25139" y="3468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392757" y="-239604"/>
            <a:ext cx="7126929" cy="131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4999" b="1" dirty="0" err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Giao</a:t>
            </a:r>
            <a:r>
              <a:rPr lang="en-US" sz="4999" b="1" dirty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4999" b="1" dirty="0" err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diện</a:t>
            </a:r>
            <a:r>
              <a:rPr lang="en-US" sz="4999" b="1" dirty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35663" y="1090423"/>
            <a:ext cx="1841659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3000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Trang</a:t>
            </a:r>
            <a:r>
              <a:rPr lang="en-US" sz="3000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chủ</a:t>
            </a:r>
            <a:endParaRPr lang="en-US" sz="30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81530" y="1146984"/>
            <a:ext cx="4876140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000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Trang danh mục sản phẩm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0032" y="5598600"/>
            <a:ext cx="2944968" cy="440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2900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Trang</a:t>
            </a:r>
            <a:r>
              <a:rPr lang="en-US" sz="2900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giỏ</a:t>
            </a:r>
            <a:r>
              <a:rPr lang="en-US" sz="2900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hàng</a:t>
            </a:r>
            <a:endParaRPr lang="en-US" sz="2900" b="1" dirty="0">
              <a:solidFill>
                <a:srgbClr val="000000"/>
              </a:solidFill>
              <a:latin typeface="Arial"/>
              <a:ea typeface="Arial Bold"/>
              <a:cs typeface="Arial Bold"/>
              <a:sym typeface="Arial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35331" y="5553288"/>
            <a:ext cx="2968537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000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Trang quản trị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4114657" y="3468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38675" y="1973346"/>
            <a:ext cx="10410650" cy="6069115"/>
          </a:xfrm>
          <a:custGeom>
            <a:avLst/>
            <a:gdLst/>
            <a:ahLst/>
            <a:cxnLst/>
            <a:rect l="l" t="t" r="r" b="b"/>
            <a:pathLst>
              <a:path w="10410650" h="6069115">
                <a:moveTo>
                  <a:pt x="0" y="0"/>
                </a:moveTo>
                <a:lnTo>
                  <a:pt x="10410650" y="0"/>
                </a:lnTo>
                <a:lnTo>
                  <a:pt x="10410650" y="6069115"/>
                </a:lnTo>
                <a:lnTo>
                  <a:pt x="0" y="6069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3" r="-473"/>
            </a:stretch>
          </a:blipFill>
        </p:spPr>
        <p:txBody>
          <a:bodyPr/>
          <a:lstStyle/>
          <a:p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23368" y="5654958"/>
            <a:ext cx="4464632" cy="47750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51081" y="236039"/>
            <a:ext cx="5584814" cy="122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24"/>
              </a:lnSpc>
            </a:pPr>
            <a:r>
              <a:rPr lang="en-US" sz="4999" b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Kết quả đạt được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33364" y="3788199"/>
            <a:ext cx="9221271" cy="45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599" lvl="1" indent="-241300" algn="l">
              <a:lnSpc>
                <a:spcPts val="3266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 hoạt động ổn định trên môi trường web.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8325" y="4480137"/>
            <a:ext cx="8901351" cy="45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599" lvl="1" indent="-241300" algn="l">
              <a:lnSpc>
                <a:spcPts val="3266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 cơ bản được triển khai đầy đủ.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78325" y="5172075"/>
            <a:ext cx="6515934" cy="45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599" lvl="1" indent="-241300" algn="l">
              <a:lnSpc>
                <a:spcPts val="3266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Giao diện thân thiện, dễ sử dụng.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78325" y="5860874"/>
            <a:ext cx="8451414" cy="45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599" lvl="1" indent="-241300" algn="l">
              <a:lnSpc>
                <a:spcPts val="3266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Hỗ trợ tốt cho việc quản lý và bán mỹ phẩm.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0" y="5654958"/>
            <a:ext cx="4464632" cy="47750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 rot="-1706743">
            <a:off x="4500313" y="3795138"/>
            <a:ext cx="1544313" cy="280784"/>
          </a:xfrm>
          <a:custGeom>
            <a:avLst/>
            <a:gdLst/>
            <a:ahLst/>
            <a:cxnLst/>
            <a:rect l="l" t="t" r="r" b="b"/>
            <a:pathLst>
              <a:path w="1544313" h="280784">
                <a:moveTo>
                  <a:pt x="0" y="0"/>
                </a:moveTo>
                <a:lnTo>
                  <a:pt x="1544313" y="0"/>
                </a:lnTo>
                <a:lnTo>
                  <a:pt x="1544313" y="280784"/>
                </a:lnTo>
                <a:lnTo>
                  <a:pt x="0" y="280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608682" y="4197055"/>
            <a:ext cx="2744200" cy="147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2"/>
              </a:lnSpc>
            </a:pPr>
            <a:r>
              <a:rPr lang="en-US" sz="4214" b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Hướng phát triển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85890" y="4558890"/>
            <a:ext cx="351160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2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Mở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rộng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danh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mục</a:t>
            </a:r>
            <a:endParaRPr lang="en-US" sz="3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374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sản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phẩm</a:t>
            </a:r>
            <a:endParaRPr lang="en-US" sz="3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Freeform 7"/>
          <p:cNvSpPr/>
          <p:nvPr/>
        </p:nvSpPr>
        <p:spPr>
          <a:xfrm rot="-134254">
            <a:off x="4707991" y="4749233"/>
            <a:ext cx="2569757" cy="467229"/>
          </a:xfrm>
          <a:custGeom>
            <a:avLst/>
            <a:gdLst/>
            <a:ahLst/>
            <a:cxnLst/>
            <a:rect l="l" t="t" r="r" b="b"/>
            <a:pathLst>
              <a:path w="2569757" h="467229">
                <a:moveTo>
                  <a:pt x="0" y="0"/>
                </a:moveTo>
                <a:lnTo>
                  <a:pt x="2569757" y="0"/>
                </a:lnTo>
                <a:lnTo>
                  <a:pt x="2569757" y="467229"/>
                </a:lnTo>
                <a:lnTo>
                  <a:pt x="0" y="46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 rot="1409165">
            <a:off x="4537610" y="5864263"/>
            <a:ext cx="1635232" cy="297315"/>
          </a:xfrm>
          <a:custGeom>
            <a:avLst/>
            <a:gdLst/>
            <a:ahLst/>
            <a:cxnLst/>
            <a:rect l="l" t="t" r="r" b="b"/>
            <a:pathLst>
              <a:path w="1635232" h="297315">
                <a:moveTo>
                  <a:pt x="0" y="0"/>
                </a:moveTo>
                <a:lnTo>
                  <a:pt x="1635233" y="0"/>
                </a:lnTo>
                <a:lnTo>
                  <a:pt x="1635233" y="297315"/>
                </a:lnTo>
                <a:lnTo>
                  <a:pt x="0" y="29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261713" y="4079555"/>
            <a:ext cx="3438137" cy="1806585"/>
          </a:xfrm>
          <a:custGeom>
            <a:avLst/>
            <a:gdLst/>
            <a:ahLst/>
            <a:cxnLst/>
            <a:rect l="l" t="t" r="r" b="b"/>
            <a:pathLst>
              <a:path w="3438137" h="1806585">
                <a:moveTo>
                  <a:pt x="0" y="0"/>
                </a:moveTo>
                <a:lnTo>
                  <a:pt x="3438137" y="0"/>
                </a:lnTo>
                <a:lnTo>
                  <a:pt x="3438137" y="1806585"/>
                </a:lnTo>
                <a:lnTo>
                  <a:pt x="0" y="1806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11998503" y="2319714"/>
            <a:ext cx="5822772" cy="6495478"/>
          </a:xfrm>
          <a:custGeom>
            <a:avLst/>
            <a:gdLst/>
            <a:ahLst/>
            <a:cxnLst/>
            <a:rect l="l" t="t" r="r" b="b"/>
            <a:pathLst>
              <a:path w="5450436" h="6528909">
                <a:moveTo>
                  <a:pt x="0" y="0"/>
                </a:moveTo>
                <a:lnTo>
                  <a:pt x="5450435" y="0"/>
                </a:lnTo>
                <a:lnTo>
                  <a:pt x="5450435" y="6528908"/>
                </a:lnTo>
                <a:lnTo>
                  <a:pt x="0" y="652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737424" y="71751"/>
            <a:ext cx="9534230" cy="134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5099" b="1" dirty="0" err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Hướng</a:t>
            </a:r>
            <a:r>
              <a:rPr lang="en-US" sz="5099" b="1" dirty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5099" b="1" dirty="0" err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phát</a:t>
            </a:r>
            <a:r>
              <a:rPr lang="en-US" sz="5099" b="1" dirty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5099" b="1" dirty="0" err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triển</a:t>
            </a:r>
            <a:r>
              <a:rPr lang="en-US" sz="5099" b="1" dirty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 &amp; </a:t>
            </a:r>
            <a:r>
              <a:rPr lang="en-US" sz="5099" b="1" dirty="0" err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kết</a:t>
            </a:r>
            <a:r>
              <a:rPr lang="en-US" sz="5099" b="1" dirty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5099" b="1" dirty="0" err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luận</a:t>
            </a:r>
            <a:endParaRPr lang="en-US" sz="5099" b="1" dirty="0">
              <a:solidFill>
                <a:srgbClr val="1F1E1E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Freeform 12"/>
          <p:cNvSpPr/>
          <p:nvPr/>
        </p:nvSpPr>
        <p:spPr>
          <a:xfrm rot="-5400000">
            <a:off x="7173073" y="7354490"/>
            <a:ext cx="2458147" cy="5540905"/>
          </a:xfrm>
          <a:custGeom>
            <a:avLst/>
            <a:gdLst/>
            <a:ahLst/>
            <a:cxnLst/>
            <a:rect l="l" t="t" r="r" b="b"/>
            <a:pathLst>
              <a:path w="2458147" h="5540905">
                <a:moveTo>
                  <a:pt x="0" y="0"/>
                </a:moveTo>
                <a:lnTo>
                  <a:pt x="2458147" y="0"/>
                </a:lnTo>
                <a:lnTo>
                  <a:pt x="2458147" y="5540905"/>
                </a:lnTo>
                <a:lnTo>
                  <a:pt x="0" y="5540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Freeform 13"/>
          <p:cNvSpPr/>
          <p:nvPr/>
        </p:nvSpPr>
        <p:spPr>
          <a:xfrm>
            <a:off x="348057" y="8263505"/>
            <a:ext cx="1260625" cy="2057400"/>
          </a:xfrm>
          <a:custGeom>
            <a:avLst/>
            <a:gdLst/>
            <a:ahLst/>
            <a:cxnLst/>
            <a:rect l="l" t="t" r="r" b="b"/>
            <a:pathLst>
              <a:path w="1260625" h="2057400">
                <a:moveTo>
                  <a:pt x="0" y="0"/>
                </a:moveTo>
                <a:lnTo>
                  <a:pt x="1260625" y="0"/>
                </a:lnTo>
                <a:lnTo>
                  <a:pt x="126062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018275" y="3020331"/>
            <a:ext cx="333295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2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Tích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hợp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cổng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</a:p>
          <a:p>
            <a:pPr algn="l">
              <a:lnSpc>
                <a:spcPts val="3374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thanh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toán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online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52980" y="5822482"/>
            <a:ext cx="4436716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2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Bổ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sung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đánh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giá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và</a:t>
            </a:r>
            <a:endParaRPr lang="en-US" sz="3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372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bình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luận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sản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phẩm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</a:p>
          <a:p>
            <a:pPr algn="l">
              <a:lnSpc>
                <a:spcPts val="3374"/>
              </a:lnSpc>
            </a:pP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để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người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dùng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có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trải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nghiệm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tốt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hơn</a:t>
            </a:r>
            <a:endParaRPr lang="en-US" sz="3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444660" y="2319714"/>
            <a:ext cx="2997700" cy="691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3"/>
              </a:lnSpc>
            </a:pPr>
            <a:r>
              <a:rPr lang="en-US" sz="3999" b="1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Kết luận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36553" y="3194425"/>
            <a:ext cx="6184722" cy="5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707" lvl="1" indent="-296354" algn="l">
              <a:buFont typeface="Arial"/>
              <a:buChar char="•"/>
            </a:pPr>
            <a:r>
              <a:rPr lang="vi-VN" sz="2745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mỹ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đáp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nhu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cầu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mua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sắm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trực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tuyến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lĩnh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vực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đẹp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nay.</a:t>
            </a:r>
          </a:p>
          <a:p>
            <a:pPr marL="592707" lvl="1" indent="-296354" algn="l">
              <a:buFont typeface="Arial"/>
              <a:buChar char="•"/>
            </a:pP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hỗ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trợ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xem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đặt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khách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592707" lvl="1" indent="-296354" algn="l">
              <a:buFont typeface="Arial"/>
              <a:buChar char="•"/>
            </a:pP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nâng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kinh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doanh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cải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thiện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trải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nghiệm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592707" lvl="1" indent="-296354" algn="l">
              <a:buFont typeface="Arial"/>
              <a:buChar char="•"/>
            </a:pP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mở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rộng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lai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nâng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thanh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trực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tuyến</a:t>
            </a:r>
            <a:r>
              <a:rPr lang="en-US" sz="274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8" name="Freeform 18"/>
          <p:cNvSpPr/>
          <p:nvPr/>
        </p:nvSpPr>
        <p:spPr>
          <a:xfrm>
            <a:off x="2112360" y="7555331"/>
            <a:ext cx="1684155" cy="2748622"/>
          </a:xfrm>
          <a:custGeom>
            <a:avLst/>
            <a:gdLst/>
            <a:ahLst/>
            <a:cxnLst/>
            <a:rect l="l" t="t" r="r" b="b"/>
            <a:pathLst>
              <a:path w="1684155" h="2748622">
                <a:moveTo>
                  <a:pt x="0" y="0"/>
                </a:moveTo>
                <a:lnTo>
                  <a:pt x="1684156" y="0"/>
                </a:lnTo>
                <a:lnTo>
                  <a:pt x="1684156" y="2748622"/>
                </a:lnTo>
                <a:lnTo>
                  <a:pt x="0" y="2748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9" name="Freeform 19"/>
          <p:cNvSpPr/>
          <p:nvPr/>
        </p:nvSpPr>
        <p:spPr>
          <a:xfrm>
            <a:off x="4203658" y="7003617"/>
            <a:ext cx="2017012" cy="3291860"/>
          </a:xfrm>
          <a:custGeom>
            <a:avLst/>
            <a:gdLst/>
            <a:ahLst/>
            <a:cxnLst/>
            <a:rect l="l" t="t" r="r" b="b"/>
            <a:pathLst>
              <a:path w="2017012" h="3291860">
                <a:moveTo>
                  <a:pt x="0" y="0"/>
                </a:moveTo>
                <a:lnTo>
                  <a:pt x="2017013" y="0"/>
                </a:lnTo>
                <a:lnTo>
                  <a:pt x="2017013" y="3291860"/>
                </a:lnTo>
                <a:lnTo>
                  <a:pt x="0" y="3291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29879" y="4644901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3801779" y="2311249"/>
            <a:ext cx="10074970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>
                <a:solidFill>
                  <a:srgbClr val="1D1D1F"/>
                </a:solidFill>
                <a:latin typeface="Arial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97915" y="5241193"/>
            <a:ext cx="13214497" cy="128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719">
                <a:solidFill>
                  <a:srgbClr val="1D1D1F"/>
                </a:solidFill>
                <a:latin typeface="Arial"/>
                <a:ea typeface="Arial Bold"/>
                <a:cs typeface="Arial Bold"/>
                <a:sym typeface="Arial Bold"/>
              </a:rPr>
              <a:t>EM XIN CHÂN THÀNH CẢM ƠN</a:t>
            </a:r>
          </a:p>
          <a:p>
            <a:pPr algn="ctr">
              <a:lnSpc>
                <a:spcPts val="5039"/>
              </a:lnSpc>
            </a:pPr>
            <a:r>
              <a:rPr lang="en-US" sz="3599" b="1" spc="719">
                <a:solidFill>
                  <a:srgbClr val="1D1D1F"/>
                </a:solidFill>
                <a:latin typeface="Arial"/>
                <a:ea typeface="Arial Bold"/>
                <a:cs typeface="Arial Bold"/>
                <a:sym typeface="Arial Bold"/>
              </a:rPr>
              <a:t>MONG QUÝ THẦY/CÔ GÓP Ý &amp; ĐẶT CÂU HỎI</a:t>
            </a:r>
          </a:p>
        </p:txBody>
      </p:sp>
      <p:sp>
        <p:nvSpPr>
          <p:cNvPr id="5" name="Freeform 5"/>
          <p:cNvSpPr/>
          <p:nvPr/>
        </p:nvSpPr>
        <p:spPr>
          <a:xfrm>
            <a:off x="2059246" y="1221643"/>
            <a:ext cx="14522713" cy="7843715"/>
          </a:xfrm>
          <a:custGeom>
            <a:avLst/>
            <a:gdLst/>
            <a:ahLst/>
            <a:cxnLst/>
            <a:rect l="l" t="t" r="r" b="b"/>
            <a:pathLst>
              <a:path w="14522713" h="7843715">
                <a:moveTo>
                  <a:pt x="0" y="0"/>
                </a:moveTo>
                <a:lnTo>
                  <a:pt x="14522713" y="0"/>
                </a:lnTo>
                <a:lnTo>
                  <a:pt x="14522713" y="7843714"/>
                </a:lnTo>
                <a:lnTo>
                  <a:pt x="0" y="784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62" b="-3462"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9957" y="3004810"/>
            <a:ext cx="10682574" cy="4925500"/>
            <a:chOff x="0" y="57150"/>
            <a:chExt cx="14243431" cy="6567334"/>
          </a:xfrm>
        </p:grpSpPr>
        <p:sp>
          <p:nvSpPr>
            <p:cNvPr id="3" name="TextBox 3"/>
            <p:cNvSpPr txBox="1"/>
            <p:nvPr/>
          </p:nvSpPr>
          <p:spPr>
            <a:xfrm>
              <a:off x="566173" y="57150"/>
              <a:ext cx="6972716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1"/>
                </a:lnSpc>
              </a:pP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vi-VN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Lý</a:t>
              </a:r>
              <a:r>
                <a:rPr lang="en-US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chọn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đề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tài</a:t>
              </a:r>
              <a:endPara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66173" y="1206641"/>
              <a:ext cx="1169712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1"/>
                </a:lnSpc>
              </a:pPr>
              <a:r>
                <a:rPr lang="en-US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Mục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tiêu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phạm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vi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nghiên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cứu</a:t>
              </a:r>
              <a:endPara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56061"/>
              <a:ext cx="12856384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algn="just">
                <a:lnSpc>
                  <a:spcPts val="4491"/>
                </a:lnSpc>
              </a:pPr>
              <a:r>
                <a:rPr lang="vi-VN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r>
                <a:rPr lang="en-US" sz="4400" dirty="0" err="1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Thiết</a:t>
              </a:r>
              <a:r>
                <a:rPr lang="en-US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kế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hệ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thống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cơ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sở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dữ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liệu</a:t>
              </a:r>
              <a:endPara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0909" y="4705552"/>
              <a:ext cx="12222387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algn="just">
                <a:lnSpc>
                  <a:spcPts val="4491"/>
                </a:lnSpc>
              </a:pPr>
              <a:r>
                <a:rPr lang="vi-VN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</a:t>
              </a:r>
              <a:r>
                <a:rPr lang="en-US" sz="4400" dirty="0" err="1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Chức</a:t>
              </a:r>
              <a:r>
                <a:rPr lang="en-US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năng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giao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diện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website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0909" y="5855043"/>
              <a:ext cx="14202522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81" lvl="1" algn="just">
                <a:lnSpc>
                  <a:spcPts val="4491"/>
                </a:lnSpc>
              </a:pPr>
              <a:r>
                <a:rPr lang="vi-VN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</a:t>
              </a:r>
              <a:r>
                <a:rPr lang="en-US" sz="4400" dirty="0" err="1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Kết</a:t>
              </a:r>
              <a:r>
                <a:rPr lang="en-US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quả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đạt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được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hướng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phát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triển</a:t>
              </a:r>
              <a:endPara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06570"/>
              <a:ext cx="13738515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>
                <a:lnSpc>
                  <a:spcPts val="4491"/>
                </a:lnSpc>
              </a:pPr>
              <a:r>
                <a:rPr lang="vi-VN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lang="en-US" sz="4400" dirty="0" err="1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Phương</a:t>
              </a:r>
              <a:r>
                <a:rPr lang="en-US" sz="44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pháp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công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nghệ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sử</a:t>
              </a:r>
              <a:r>
                <a:rPr lang="en-US" sz="4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dụng</a:t>
              </a:r>
              <a:endPara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868975" y="6172200"/>
            <a:ext cx="3419025" cy="4114800"/>
          </a:xfrm>
          <a:custGeom>
            <a:avLst/>
            <a:gdLst/>
            <a:ahLst/>
            <a:cxnLst/>
            <a:rect l="l" t="t" r="r" b="b"/>
            <a:pathLst>
              <a:path w="3419025" h="4114800">
                <a:moveTo>
                  <a:pt x="0" y="0"/>
                </a:moveTo>
                <a:lnTo>
                  <a:pt x="3419025" y="0"/>
                </a:lnTo>
                <a:lnTo>
                  <a:pt x="3419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7166643" y="1030058"/>
            <a:ext cx="3189132" cy="112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8"/>
              </a:lnSpc>
            </a:pPr>
            <a:r>
              <a:rPr lang="en-US" sz="4999" b="1" dirty="0">
                <a:solidFill>
                  <a:srgbClr val="1F1E1E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MỤC LỤC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27521" y="4272145"/>
            <a:ext cx="3762240" cy="2483078"/>
            <a:chOff x="0" y="0"/>
            <a:chExt cx="635000" cy="41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0191" y="0"/>
                  </a:moveTo>
                  <a:lnTo>
                    <a:pt x="594809" y="0"/>
                  </a:lnTo>
                  <a:cubicBezTo>
                    <a:pt x="605468" y="0"/>
                    <a:pt x="615691" y="4234"/>
                    <a:pt x="623228" y="11772"/>
                  </a:cubicBezTo>
                  <a:cubicBezTo>
                    <a:pt x="630766" y="19309"/>
                    <a:pt x="635000" y="29532"/>
                    <a:pt x="635000" y="40191"/>
                  </a:cubicBezTo>
                  <a:lnTo>
                    <a:pt x="635000" y="378909"/>
                  </a:lnTo>
                  <a:cubicBezTo>
                    <a:pt x="635000" y="389568"/>
                    <a:pt x="630766" y="399791"/>
                    <a:pt x="623228" y="407328"/>
                  </a:cubicBezTo>
                  <a:cubicBezTo>
                    <a:pt x="615691" y="414866"/>
                    <a:pt x="605468" y="419100"/>
                    <a:pt x="594809" y="419100"/>
                  </a:cubicBezTo>
                  <a:lnTo>
                    <a:pt x="40191" y="419100"/>
                  </a:lnTo>
                  <a:cubicBezTo>
                    <a:pt x="29532" y="419100"/>
                    <a:pt x="19309" y="414866"/>
                    <a:pt x="11772" y="407328"/>
                  </a:cubicBezTo>
                  <a:cubicBezTo>
                    <a:pt x="4234" y="399791"/>
                    <a:pt x="0" y="389568"/>
                    <a:pt x="0" y="378909"/>
                  </a:cubicBezTo>
                  <a:lnTo>
                    <a:pt x="0" y="40191"/>
                  </a:lnTo>
                  <a:cubicBezTo>
                    <a:pt x="0" y="29532"/>
                    <a:pt x="4234" y="19309"/>
                    <a:pt x="11772" y="11772"/>
                  </a:cubicBezTo>
                  <a:cubicBezTo>
                    <a:pt x="19309" y="4234"/>
                    <a:pt x="29532" y="0"/>
                    <a:pt x="401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35000" cy="46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0359" y="4262710"/>
            <a:ext cx="3899400" cy="2483078"/>
            <a:chOff x="0" y="0"/>
            <a:chExt cx="658150" cy="41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8150" cy="419100"/>
            </a:xfrm>
            <a:custGeom>
              <a:avLst/>
              <a:gdLst/>
              <a:ahLst/>
              <a:cxnLst/>
              <a:rect l="l" t="t" r="r" b="b"/>
              <a:pathLst>
                <a:path w="658150" h="419100">
                  <a:moveTo>
                    <a:pt x="38778" y="0"/>
                  </a:moveTo>
                  <a:lnTo>
                    <a:pt x="619373" y="0"/>
                  </a:lnTo>
                  <a:cubicBezTo>
                    <a:pt x="640789" y="0"/>
                    <a:pt x="658150" y="17361"/>
                    <a:pt x="658150" y="38778"/>
                  </a:cubicBezTo>
                  <a:lnTo>
                    <a:pt x="658150" y="380322"/>
                  </a:lnTo>
                  <a:cubicBezTo>
                    <a:pt x="658150" y="390607"/>
                    <a:pt x="654065" y="400470"/>
                    <a:pt x="646792" y="407742"/>
                  </a:cubicBezTo>
                  <a:cubicBezTo>
                    <a:pt x="639520" y="415014"/>
                    <a:pt x="629657" y="419100"/>
                    <a:pt x="619373" y="419100"/>
                  </a:cubicBezTo>
                  <a:lnTo>
                    <a:pt x="38778" y="419100"/>
                  </a:lnTo>
                  <a:cubicBezTo>
                    <a:pt x="17361" y="419100"/>
                    <a:pt x="0" y="401739"/>
                    <a:pt x="0" y="380322"/>
                  </a:cubicBezTo>
                  <a:lnTo>
                    <a:pt x="0" y="38778"/>
                  </a:lnTo>
                  <a:cubicBezTo>
                    <a:pt x="0" y="17361"/>
                    <a:pt x="17361" y="0"/>
                    <a:pt x="387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58150" cy="46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9369" y="3685232"/>
            <a:ext cx="4181880" cy="716626"/>
            <a:chOff x="0" y="0"/>
            <a:chExt cx="5575840" cy="95550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642536" cy="955502"/>
              <a:chOff x="0" y="0"/>
              <a:chExt cx="946055" cy="19471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46055" cy="194712"/>
              </a:xfrm>
              <a:custGeom>
                <a:avLst/>
                <a:gdLst/>
                <a:ahLst/>
                <a:cxnLst/>
                <a:rect l="l" t="t" r="r" b="b"/>
                <a:pathLst>
                  <a:path w="946055" h="194712">
                    <a:moveTo>
                      <a:pt x="43427" y="0"/>
                    </a:moveTo>
                    <a:lnTo>
                      <a:pt x="902628" y="0"/>
                    </a:lnTo>
                    <a:cubicBezTo>
                      <a:pt x="914145" y="0"/>
                      <a:pt x="925191" y="4575"/>
                      <a:pt x="933335" y="12720"/>
                    </a:cubicBezTo>
                    <a:cubicBezTo>
                      <a:pt x="941479" y="20864"/>
                      <a:pt x="946055" y="31910"/>
                      <a:pt x="946055" y="43427"/>
                    </a:cubicBezTo>
                    <a:lnTo>
                      <a:pt x="946055" y="151285"/>
                    </a:lnTo>
                    <a:cubicBezTo>
                      <a:pt x="946055" y="162802"/>
                      <a:pt x="941479" y="173848"/>
                      <a:pt x="933335" y="181992"/>
                    </a:cubicBezTo>
                    <a:cubicBezTo>
                      <a:pt x="925191" y="190136"/>
                      <a:pt x="914145" y="194712"/>
                      <a:pt x="902628" y="194712"/>
                    </a:cubicBezTo>
                    <a:lnTo>
                      <a:pt x="43427" y="194712"/>
                    </a:lnTo>
                    <a:cubicBezTo>
                      <a:pt x="31910" y="194712"/>
                      <a:pt x="20864" y="190136"/>
                      <a:pt x="12720" y="181992"/>
                    </a:cubicBezTo>
                    <a:cubicBezTo>
                      <a:pt x="4575" y="173848"/>
                      <a:pt x="0" y="162802"/>
                      <a:pt x="0" y="151285"/>
                    </a:cubicBezTo>
                    <a:lnTo>
                      <a:pt x="0" y="43427"/>
                    </a:lnTo>
                    <a:cubicBezTo>
                      <a:pt x="0" y="31910"/>
                      <a:pt x="4575" y="20864"/>
                      <a:pt x="12720" y="12720"/>
                    </a:cubicBezTo>
                    <a:cubicBezTo>
                      <a:pt x="20864" y="4575"/>
                      <a:pt x="31910" y="0"/>
                      <a:pt x="43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946055" cy="242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38423" y="60356"/>
              <a:ext cx="5437417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Nhu</a:t>
              </a:r>
              <a:r>
                <a:rPr lang="en-US" sz="2999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cầu</a:t>
              </a:r>
              <a:r>
                <a:rPr lang="en-US" sz="2999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mỹ</a:t>
              </a:r>
              <a:r>
                <a:rPr lang="en-US" sz="2999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Arial" panose="020B0604020202020204" pitchFamily="34" charset="0"/>
                  <a:ea typeface="Arial Bold"/>
                  <a:cs typeface="Arial" panose="020B0604020202020204" pitchFamily="34" charset="0"/>
                  <a:sym typeface="Arial Bold"/>
                </a:rPr>
                <a:t>phẩm</a:t>
              </a:r>
              <a:r>
                <a:rPr lang="en-US" sz="2999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624843" y="3685232"/>
            <a:ext cx="3367596" cy="716626"/>
            <a:chOff x="0" y="0"/>
            <a:chExt cx="4490128" cy="95550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490128" cy="955502"/>
              <a:chOff x="0" y="0"/>
              <a:chExt cx="914997" cy="19471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14997" cy="194712"/>
              </a:xfrm>
              <a:custGeom>
                <a:avLst/>
                <a:gdLst/>
                <a:ahLst/>
                <a:cxnLst/>
                <a:rect l="l" t="t" r="r" b="b"/>
                <a:pathLst>
                  <a:path w="914997" h="194712">
                    <a:moveTo>
                      <a:pt x="44901" y="0"/>
                    </a:moveTo>
                    <a:lnTo>
                      <a:pt x="870096" y="0"/>
                    </a:lnTo>
                    <a:cubicBezTo>
                      <a:pt x="894894" y="0"/>
                      <a:pt x="914997" y="20103"/>
                      <a:pt x="914997" y="44901"/>
                    </a:cubicBezTo>
                    <a:lnTo>
                      <a:pt x="914997" y="149811"/>
                    </a:lnTo>
                    <a:cubicBezTo>
                      <a:pt x="914997" y="174609"/>
                      <a:pt x="894894" y="194712"/>
                      <a:pt x="870096" y="194712"/>
                    </a:cubicBezTo>
                    <a:lnTo>
                      <a:pt x="44901" y="194712"/>
                    </a:lnTo>
                    <a:cubicBezTo>
                      <a:pt x="20103" y="194712"/>
                      <a:pt x="0" y="174609"/>
                      <a:pt x="0" y="149811"/>
                    </a:cubicBezTo>
                    <a:lnTo>
                      <a:pt x="0" y="44901"/>
                    </a:lnTo>
                    <a:cubicBezTo>
                      <a:pt x="0" y="20103"/>
                      <a:pt x="20103" y="0"/>
                      <a:pt x="449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914997" cy="242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48645" y="101631"/>
              <a:ext cx="351281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Tính cấp thiết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44167" y="4262710"/>
            <a:ext cx="4663464" cy="2435543"/>
            <a:chOff x="0" y="0"/>
            <a:chExt cx="6217952" cy="324739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217952" cy="3247391"/>
              <a:chOff x="0" y="0"/>
              <a:chExt cx="787111" cy="41107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87111" cy="411077"/>
              </a:xfrm>
              <a:custGeom>
                <a:avLst/>
                <a:gdLst/>
                <a:ahLst/>
                <a:cxnLst/>
                <a:rect l="l" t="t" r="r" b="b"/>
                <a:pathLst>
                  <a:path w="787111" h="411077">
                    <a:moveTo>
                      <a:pt x="32424" y="0"/>
                    </a:moveTo>
                    <a:lnTo>
                      <a:pt x="754687" y="0"/>
                    </a:lnTo>
                    <a:cubicBezTo>
                      <a:pt x="763286" y="0"/>
                      <a:pt x="771533" y="3416"/>
                      <a:pt x="777614" y="9497"/>
                    </a:cubicBezTo>
                    <a:cubicBezTo>
                      <a:pt x="783695" y="15578"/>
                      <a:pt x="787111" y="23825"/>
                      <a:pt x="787111" y="32424"/>
                    </a:cubicBezTo>
                    <a:lnTo>
                      <a:pt x="787111" y="378653"/>
                    </a:lnTo>
                    <a:cubicBezTo>
                      <a:pt x="787111" y="387252"/>
                      <a:pt x="783695" y="395499"/>
                      <a:pt x="777614" y="401580"/>
                    </a:cubicBezTo>
                    <a:cubicBezTo>
                      <a:pt x="771533" y="407661"/>
                      <a:pt x="763286" y="411077"/>
                      <a:pt x="754687" y="411077"/>
                    </a:cubicBezTo>
                    <a:lnTo>
                      <a:pt x="32424" y="411077"/>
                    </a:lnTo>
                    <a:cubicBezTo>
                      <a:pt x="23825" y="411077"/>
                      <a:pt x="15578" y="407661"/>
                      <a:pt x="9497" y="401580"/>
                    </a:cubicBezTo>
                    <a:cubicBezTo>
                      <a:pt x="3416" y="395499"/>
                      <a:pt x="0" y="387252"/>
                      <a:pt x="0" y="378653"/>
                    </a:cubicBezTo>
                    <a:lnTo>
                      <a:pt x="0" y="32424"/>
                    </a:lnTo>
                    <a:cubicBezTo>
                      <a:pt x="0" y="23825"/>
                      <a:pt x="3416" y="15578"/>
                      <a:pt x="9497" y="9497"/>
                    </a:cubicBezTo>
                    <a:cubicBezTo>
                      <a:pt x="15578" y="3416"/>
                      <a:pt x="23825" y="0"/>
                      <a:pt x="3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787111" cy="458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63051" y="383085"/>
              <a:ext cx="5491851" cy="2309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Phạm v</a:t>
              </a:r>
              <a:r>
                <a:rPr lang="en-US" sz="2499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vừa sức nhưng vẫn chứng minh được thiết kế CSDL, xử lý nghiệp vụ, phân quyền và giao diện website.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422376" y="3640556"/>
            <a:ext cx="4506564" cy="788569"/>
            <a:chOff x="0" y="0"/>
            <a:chExt cx="6008751" cy="85813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008751" cy="858136"/>
              <a:chOff x="0" y="0"/>
              <a:chExt cx="1203758" cy="17191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03758" cy="171914"/>
              </a:xfrm>
              <a:custGeom>
                <a:avLst/>
                <a:gdLst/>
                <a:ahLst/>
                <a:cxnLst/>
                <a:rect l="l" t="t" r="r" b="b"/>
                <a:pathLst>
                  <a:path w="1203758" h="171914">
                    <a:moveTo>
                      <a:pt x="34130" y="0"/>
                    </a:moveTo>
                    <a:lnTo>
                      <a:pt x="1169627" y="0"/>
                    </a:lnTo>
                    <a:cubicBezTo>
                      <a:pt x="1188477" y="0"/>
                      <a:pt x="1203758" y="15281"/>
                      <a:pt x="1203758" y="34130"/>
                    </a:cubicBezTo>
                    <a:lnTo>
                      <a:pt x="1203758" y="137784"/>
                    </a:lnTo>
                    <a:cubicBezTo>
                      <a:pt x="1203758" y="156633"/>
                      <a:pt x="1188477" y="171914"/>
                      <a:pt x="1169627" y="171914"/>
                    </a:cubicBezTo>
                    <a:lnTo>
                      <a:pt x="34130" y="171914"/>
                    </a:lnTo>
                    <a:cubicBezTo>
                      <a:pt x="15281" y="171914"/>
                      <a:pt x="0" y="156633"/>
                      <a:pt x="0" y="137784"/>
                    </a:cubicBezTo>
                    <a:lnTo>
                      <a:pt x="0" y="34130"/>
                    </a:lnTo>
                    <a:cubicBezTo>
                      <a:pt x="0" y="15281"/>
                      <a:pt x="15281" y="0"/>
                      <a:pt x="34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1203758" cy="2195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40411" y="106871"/>
              <a:ext cx="5757552" cy="546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72"/>
                </a:lnSpc>
                <a:spcBef>
                  <a:spcPct val="0"/>
                </a:spcBef>
              </a:pPr>
              <a:r>
                <a:rPr lang="en-US" sz="3051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Tính</a:t>
              </a:r>
              <a:r>
                <a:rPr lang="en-US" sz="3051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51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khả</a:t>
              </a:r>
              <a:r>
                <a:rPr lang="en-US" sz="3051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51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thi</a:t>
              </a:r>
              <a:r>
                <a:rPr lang="en-US" sz="3051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&amp; </a:t>
              </a:r>
              <a:r>
                <a:rPr lang="en-US" sz="3051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phù</a:t>
              </a:r>
              <a:r>
                <a:rPr lang="en-US" sz="3051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51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hợp</a:t>
              </a:r>
              <a:r>
                <a:rPr lang="en-US" sz="3051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459070" y="4262710"/>
            <a:ext cx="4557334" cy="2483078"/>
            <a:chOff x="0" y="0"/>
            <a:chExt cx="769198" cy="419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69198" cy="419100"/>
            </a:xfrm>
            <a:custGeom>
              <a:avLst/>
              <a:gdLst/>
              <a:ahLst/>
              <a:cxnLst/>
              <a:rect l="l" t="t" r="r" b="b"/>
              <a:pathLst>
                <a:path w="769198" h="419100">
                  <a:moveTo>
                    <a:pt x="33179" y="0"/>
                  </a:moveTo>
                  <a:lnTo>
                    <a:pt x="736019" y="0"/>
                  </a:lnTo>
                  <a:cubicBezTo>
                    <a:pt x="754343" y="0"/>
                    <a:pt x="769198" y="14855"/>
                    <a:pt x="769198" y="33179"/>
                  </a:cubicBezTo>
                  <a:lnTo>
                    <a:pt x="769198" y="385921"/>
                  </a:lnTo>
                  <a:cubicBezTo>
                    <a:pt x="769198" y="394720"/>
                    <a:pt x="765702" y="403160"/>
                    <a:pt x="759480" y="409382"/>
                  </a:cubicBezTo>
                  <a:cubicBezTo>
                    <a:pt x="753258" y="415604"/>
                    <a:pt x="744818" y="419100"/>
                    <a:pt x="736019" y="419100"/>
                  </a:cubicBezTo>
                  <a:lnTo>
                    <a:pt x="33179" y="419100"/>
                  </a:lnTo>
                  <a:cubicBezTo>
                    <a:pt x="24380" y="419100"/>
                    <a:pt x="15940" y="415604"/>
                    <a:pt x="9718" y="409382"/>
                  </a:cubicBezTo>
                  <a:cubicBezTo>
                    <a:pt x="3496" y="403160"/>
                    <a:pt x="0" y="394720"/>
                    <a:pt x="0" y="385921"/>
                  </a:cubicBezTo>
                  <a:lnTo>
                    <a:pt x="0" y="33179"/>
                  </a:lnTo>
                  <a:cubicBezTo>
                    <a:pt x="0" y="24380"/>
                    <a:pt x="3496" y="15940"/>
                    <a:pt x="9718" y="9718"/>
                  </a:cubicBezTo>
                  <a:cubicBezTo>
                    <a:pt x="15940" y="3496"/>
                    <a:pt x="24380" y="0"/>
                    <a:pt x="331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769198" cy="46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865042" y="3640556"/>
            <a:ext cx="3803843" cy="740143"/>
            <a:chOff x="0" y="0"/>
            <a:chExt cx="5071790" cy="85704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5071790" cy="857046"/>
              <a:chOff x="0" y="0"/>
              <a:chExt cx="972926" cy="16440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72926" cy="164408"/>
              </a:xfrm>
              <a:custGeom>
                <a:avLst/>
                <a:gdLst/>
                <a:ahLst/>
                <a:cxnLst/>
                <a:rect l="l" t="t" r="r" b="b"/>
                <a:pathLst>
                  <a:path w="972926" h="164408">
                    <a:moveTo>
                      <a:pt x="42228" y="0"/>
                    </a:moveTo>
                    <a:lnTo>
                      <a:pt x="930698" y="0"/>
                    </a:lnTo>
                    <a:cubicBezTo>
                      <a:pt x="941898" y="0"/>
                      <a:pt x="952638" y="4449"/>
                      <a:pt x="960558" y="12368"/>
                    </a:cubicBezTo>
                    <a:cubicBezTo>
                      <a:pt x="968477" y="20287"/>
                      <a:pt x="972926" y="31028"/>
                      <a:pt x="972926" y="42228"/>
                    </a:cubicBezTo>
                    <a:lnTo>
                      <a:pt x="972926" y="122180"/>
                    </a:lnTo>
                    <a:cubicBezTo>
                      <a:pt x="972926" y="133380"/>
                      <a:pt x="968477" y="144120"/>
                      <a:pt x="960558" y="152040"/>
                    </a:cubicBezTo>
                    <a:cubicBezTo>
                      <a:pt x="952638" y="159959"/>
                      <a:pt x="941898" y="164408"/>
                      <a:pt x="930698" y="164408"/>
                    </a:cubicBezTo>
                    <a:lnTo>
                      <a:pt x="42228" y="164408"/>
                    </a:lnTo>
                    <a:cubicBezTo>
                      <a:pt x="31028" y="164408"/>
                      <a:pt x="20287" y="159959"/>
                      <a:pt x="12368" y="152040"/>
                    </a:cubicBezTo>
                    <a:cubicBezTo>
                      <a:pt x="4449" y="144120"/>
                      <a:pt x="0" y="133380"/>
                      <a:pt x="0" y="122180"/>
                    </a:cubicBezTo>
                    <a:lnTo>
                      <a:pt x="0" y="42228"/>
                    </a:lnTo>
                    <a:cubicBezTo>
                      <a:pt x="0" y="31028"/>
                      <a:pt x="4449" y="20287"/>
                      <a:pt x="12368" y="12368"/>
                    </a:cubicBezTo>
                    <a:cubicBezTo>
                      <a:pt x="20287" y="4449"/>
                      <a:pt x="31028" y="0"/>
                      <a:pt x="422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972926" cy="21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63096" y="59076"/>
              <a:ext cx="4477587" cy="67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1"/>
                </a:lnSpc>
              </a:pPr>
              <a:r>
                <a:rPr lang="en-US" sz="3086" b="1" dirty="0" err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Tính</a:t>
              </a:r>
              <a:r>
                <a:rPr lang="en-US" sz="3086" b="1" dirty="0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</a:t>
              </a:r>
              <a:r>
                <a:rPr lang="en-US" sz="3086" b="1" dirty="0" err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ứng</a:t>
              </a:r>
              <a:r>
                <a:rPr lang="en-US" sz="3086" b="1" dirty="0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</a:t>
              </a:r>
              <a:r>
                <a:rPr lang="en-US" sz="3086" b="1" dirty="0" err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dụng</a:t>
              </a:r>
              <a:endParaRPr lang="en-US" sz="3086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endParaRPr>
            </a:p>
          </p:txBody>
        </p:sp>
      </p:grpSp>
      <p:sp>
        <p:nvSpPr>
          <p:cNvPr id="36" name="Freeform 36"/>
          <p:cNvSpPr/>
          <p:nvPr/>
        </p:nvSpPr>
        <p:spPr>
          <a:xfrm>
            <a:off x="6583261" y="7191916"/>
            <a:ext cx="3751617" cy="3095084"/>
          </a:xfrm>
          <a:custGeom>
            <a:avLst/>
            <a:gdLst/>
            <a:ahLst/>
            <a:cxnLst/>
            <a:rect l="l" t="t" r="r" b="b"/>
            <a:pathLst>
              <a:path w="3751617" h="3095084">
                <a:moveTo>
                  <a:pt x="0" y="0"/>
                </a:moveTo>
                <a:lnTo>
                  <a:pt x="3751617" y="0"/>
                </a:lnTo>
                <a:lnTo>
                  <a:pt x="3751617" y="3095084"/>
                </a:lnTo>
                <a:lnTo>
                  <a:pt x="0" y="309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7" name="TextBox 37"/>
          <p:cNvSpPr txBox="1"/>
          <p:nvPr/>
        </p:nvSpPr>
        <p:spPr>
          <a:xfrm>
            <a:off x="321259" y="4563873"/>
            <a:ext cx="36576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Mỹ</a:t>
            </a:r>
            <a:r>
              <a:rPr lang="en-US" sz="24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4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4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24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24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phổ</a:t>
            </a:r>
            <a:r>
              <a:rPr lang="en-US" sz="24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iến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đặc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phù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hợp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giới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trẻ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nên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tế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99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2499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579854" y="4429125"/>
            <a:ext cx="3457575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Bán hàng online phát triển mạnh nên website là kênh kinh doanh chủ động và tăng độ tin cậy cho cửa hàng.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586034" y="1028700"/>
            <a:ext cx="7430370" cy="8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200" b="1" dirty="0" err="1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Lý</a:t>
            </a:r>
            <a:r>
              <a:rPr lang="en-US" sz="5200" b="1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do </a:t>
            </a:r>
            <a:r>
              <a:rPr lang="en-US" sz="5200" b="1" dirty="0" err="1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chọn</a:t>
            </a:r>
            <a:r>
              <a:rPr lang="en-US" sz="5200" b="1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5200" b="1" dirty="0" err="1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đề</a:t>
            </a:r>
            <a:r>
              <a:rPr lang="en-US" sz="5200" b="1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5200" b="1" dirty="0" err="1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tài</a:t>
            </a:r>
            <a:endParaRPr lang="en-US" sz="5200" b="1" dirty="0">
              <a:solidFill>
                <a:srgbClr val="000000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  <a:sym typeface="Arial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568587" y="4429125"/>
            <a:ext cx="4342979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Đề tài thể h</a:t>
            </a:r>
            <a:r>
              <a:rPr lang="en-US" sz="2499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iện đầy đủ quy trình bán hàng: danh mục–sản phẩm–giỏ hàng–đặt hàng–quản lý đơn và khách hàng.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" y="5677852"/>
            <a:ext cx="16306800" cy="567475"/>
            <a:chOff x="0" y="0"/>
            <a:chExt cx="1167819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78196" cy="406400"/>
            </a:xfrm>
            <a:custGeom>
              <a:avLst/>
              <a:gdLst/>
              <a:ahLst/>
              <a:cxnLst/>
              <a:rect l="l" t="t" r="r" b="b"/>
              <a:pathLst>
                <a:path w="11678196" h="406400">
                  <a:moveTo>
                    <a:pt x="11474996" y="0"/>
                  </a:moveTo>
                  <a:cubicBezTo>
                    <a:pt x="11587221" y="0"/>
                    <a:pt x="11678196" y="90976"/>
                    <a:pt x="11678196" y="203200"/>
                  </a:cubicBezTo>
                  <a:cubicBezTo>
                    <a:pt x="11678196" y="315424"/>
                    <a:pt x="11587221" y="406400"/>
                    <a:pt x="114749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1CE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1678196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48620" y="5961590"/>
            <a:ext cx="15390759" cy="0"/>
          </a:xfrm>
          <a:prstGeom prst="line">
            <a:avLst/>
          </a:prstGeom>
          <a:ln w="57150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grpSp>
        <p:nvGrpSpPr>
          <p:cNvPr id="6" name="Group 6"/>
          <p:cNvGrpSpPr/>
          <p:nvPr/>
        </p:nvGrpSpPr>
        <p:grpSpPr>
          <a:xfrm rot="-5400000">
            <a:off x="4697195" y="7080914"/>
            <a:ext cx="571500" cy="5715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6DE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2003" tIns="42003" rIns="42003" bIns="42003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4904443" y="7411987"/>
            <a:ext cx="157003" cy="15700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2003" tIns="42003" rIns="42003" bIns="42003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3071811" y="7200222"/>
            <a:ext cx="571500" cy="5715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A38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2003" tIns="42003" rIns="42003" bIns="42003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3279060" y="7407471"/>
            <a:ext cx="157003" cy="1570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2003" tIns="42003" rIns="42003" bIns="42003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9336640" y="4606255"/>
            <a:ext cx="157003" cy="15700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2003" tIns="42003" rIns="42003" bIns="42003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22487" y="1363666"/>
            <a:ext cx="5369023" cy="2370632"/>
            <a:chOff x="0" y="0"/>
            <a:chExt cx="947677" cy="4184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47678" cy="418436"/>
            </a:xfrm>
            <a:custGeom>
              <a:avLst/>
              <a:gdLst/>
              <a:ahLst/>
              <a:cxnLst/>
              <a:rect l="l" t="t" r="r" b="b"/>
              <a:pathLst>
                <a:path w="947678" h="418436">
                  <a:moveTo>
                    <a:pt x="30281" y="0"/>
                  </a:moveTo>
                  <a:lnTo>
                    <a:pt x="917396" y="0"/>
                  </a:lnTo>
                  <a:cubicBezTo>
                    <a:pt x="934120" y="0"/>
                    <a:pt x="947678" y="13557"/>
                    <a:pt x="947678" y="30281"/>
                  </a:cubicBezTo>
                  <a:lnTo>
                    <a:pt x="947678" y="388155"/>
                  </a:lnTo>
                  <a:cubicBezTo>
                    <a:pt x="947678" y="396186"/>
                    <a:pt x="944487" y="403888"/>
                    <a:pt x="938808" y="409567"/>
                  </a:cubicBezTo>
                  <a:cubicBezTo>
                    <a:pt x="933130" y="415246"/>
                    <a:pt x="925427" y="418436"/>
                    <a:pt x="917396" y="418436"/>
                  </a:cubicBezTo>
                  <a:lnTo>
                    <a:pt x="30281" y="418436"/>
                  </a:lnTo>
                  <a:cubicBezTo>
                    <a:pt x="22250" y="418436"/>
                    <a:pt x="14548" y="415246"/>
                    <a:pt x="8869" y="409567"/>
                  </a:cubicBezTo>
                  <a:cubicBezTo>
                    <a:pt x="3190" y="403888"/>
                    <a:pt x="0" y="396186"/>
                    <a:pt x="0" y="388155"/>
                  </a:cubicBezTo>
                  <a:lnTo>
                    <a:pt x="0" y="30281"/>
                  </a:lnTo>
                  <a:cubicBezTo>
                    <a:pt x="0" y="22250"/>
                    <a:pt x="3190" y="14548"/>
                    <a:pt x="8869" y="8869"/>
                  </a:cubicBezTo>
                  <a:cubicBezTo>
                    <a:pt x="14548" y="3190"/>
                    <a:pt x="22250" y="0"/>
                    <a:pt x="302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947677" cy="418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5400000">
            <a:off x="2347145" y="3675190"/>
            <a:ext cx="1359489" cy="1477705"/>
          </a:xfrm>
          <a:custGeom>
            <a:avLst/>
            <a:gdLst/>
            <a:ahLst/>
            <a:cxnLst/>
            <a:rect l="l" t="t" r="r" b="b"/>
            <a:pathLst>
              <a:path w="1359489" h="1477705">
                <a:moveTo>
                  <a:pt x="0" y="0"/>
                </a:moveTo>
                <a:lnTo>
                  <a:pt x="1359489" y="0"/>
                </a:lnTo>
                <a:lnTo>
                  <a:pt x="1359489" y="1477705"/>
                </a:lnTo>
                <a:lnTo>
                  <a:pt x="0" y="1477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25" name="Group 25"/>
          <p:cNvGrpSpPr/>
          <p:nvPr/>
        </p:nvGrpSpPr>
        <p:grpSpPr>
          <a:xfrm>
            <a:off x="370926" y="7652414"/>
            <a:ext cx="6217247" cy="2224904"/>
            <a:chOff x="0" y="0"/>
            <a:chExt cx="1151493" cy="41207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1493" cy="412073"/>
            </a:xfrm>
            <a:custGeom>
              <a:avLst/>
              <a:gdLst/>
              <a:ahLst/>
              <a:cxnLst/>
              <a:rect l="l" t="t" r="r" b="b"/>
              <a:pathLst>
                <a:path w="1151493" h="412073">
                  <a:moveTo>
                    <a:pt x="26150" y="0"/>
                  </a:moveTo>
                  <a:lnTo>
                    <a:pt x="1125343" y="0"/>
                  </a:lnTo>
                  <a:cubicBezTo>
                    <a:pt x="1132279" y="0"/>
                    <a:pt x="1138930" y="2755"/>
                    <a:pt x="1143834" y="7659"/>
                  </a:cubicBezTo>
                  <a:cubicBezTo>
                    <a:pt x="1148738" y="12563"/>
                    <a:pt x="1151493" y="19215"/>
                    <a:pt x="1151493" y="26150"/>
                  </a:cubicBezTo>
                  <a:lnTo>
                    <a:pt x="1151493" y="385924"/>
                  </a:lnTo>
                  <a:cubicBezTo>
                    <a:pt x="1151493" y="392859"/>
                    <a:pt x="1148738" y="399510"/>
                    <a:pt x="1143834" y="404414"/>
                  </a:cubicBezTo>
                  <a:cubicBezTo>
                    <a:pt x="1138930" y="409318"/>
                    <a:pt x="1132279" y="412073"/>
                    <a:pt x="1125343" y="412073"/>
                  </a:cubicBezTo>
                  <a:lnTo>
                    <a:pt x="26150" y="412073"/>
                  </a:lnTo>
                  <a:cubicBezTo>
                    <a:pt x="19215" y="412073"/>
                    <a:pt x="12563" y="409318"/>
                    <a:pt x="7659" y="404414"/>
                  </a:cubicBezTo>
                  <a:cubicBezTo>
                    <a:pt x="2755" y="399510"/>
                    <a:pt x="0" y="392859"/>
                    <a:pt x="0" y="385924"/>
                  </a:cubicBezTo>
                  <a:lnTo>
                    <a:pt x="0" y="26150"/>
                  </a:lnTo>
                  <a:cubicBezTo>
                    <a:pt x="0" y="19215"/>
                    <a:pt x="2755" y="12563"/>
                    <a:pt x="7659" y="7659"/>
                  </a:cubicBezTo>
                  <a:cubicBezTo>
                    <a:pt x="12563" y="2755"/>
                    <a:pt x="19215" y="0"/>
                    <a:pt x="261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151493" cy="412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200650" y="7771722"/>
            <a:ext cx="5202815" cy="2371996"/>
            <a:chOff x="0" y="0"/>
            <a:chExt cx="963115" cy="4390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63115" cy="439090"/>
            </a:xfrm>
            <a:custGeom>
              <a:avLst/>
              <a:gdLst/>
              <a:ahLst/>
              <a:cxnLst/>
              <a:rect l="l" t="t" r="r" b="b"/>
              <a:pathLst>
                <a:path w="963115" h="439090">
                  <a:moveTo>
                    <a:pt x="31249" y="0"/>
                  </a:moveTo>
                  <a:lnTo>
                    <a:pt x="931866" y="0"/>
                  </a:lnTo>
                  <a:cubicBezTo>
                    <a:pt x="949124" y="0"/>
                    <a:pt x="963115" y="13990"/>
                    <a:pt x="963115" y="31249"/>
                  </a:cubicBezTo>
                  <a:lnTo>
                    <a:pt x="963115" y="407842"/>
                  </a:lnTo>
                  <a:cubicBezTo>
                    <a:pt x="963115" y="425100"/>
                    <a:pt x="949124" y="439090"/>
                    <a:pt x="931866" y="439090"/>
                  </a:cubicBezTo>
                  <a:lnTo>
                    <a:pt x="31249" y="439090"/>
                  </a:lnTo>
                  <a:cubicBezTo>
                    <a:pt x="13990" y="439090"/>
                    <a:pt x="0" y="425100"/>
                    <a:pt x="0" y="407842"/>
                  </a:cubicBezTo>
                  <a:lnTo>
                    <a:pt x="0" y="31249"/>
                  </a:lnTo>
                  <a:cubicBezTo>
                    <a:pt x="0" y="13990"/>
                    <a:pt x="13990" y="0"/>
                    <a:pt x="31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963115" cy="439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5400000">
            <a:off x="5327803" y="6576540"/>
            <a:ext cx="1359489" cy="1477705"/>
          </a:xfrm>
          <a:custGeom>
            <a:avLst/>
            <a:gdLst/>
            <a:ahLst/>
            <a:cxnLst/>
            <a:rect l="l" t="t" r="r" b="b"/>
            <a:pathLst>
              <a:path w="1359489" h="1477705">
                <a:moveTo>
                  <a:pt x="0" y="0"/>
                </a:moveTo>
                <a:lnTo>
                  <a:pt x="1359489" y="0"/>
                </a:lnTo>
                <a:lnTo>
                  <a:pt x="1359489" y="1477706"/>
                </a:lnTo>
                <a:lnTo>
                  <a:pt x="0" y="147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2" name="Freeform 32"/>
          <p:cNvSpPr/>
          <p:nvPr/>
        </p:nvSpPr>
        <p:spPr>
          <a:xfrm rot="5400000">
            <a:off x="13702420" y="6695849"/>
            <a:ext cx="1359489" cy="1477705"/>
          </a:xfrm>
          <a:custGeom>
            <a:avLst/>
            <a:gdLst/>
            <a:ahLst/>
            <a:cxnLst/>
            <a:rect l="l" t="t" r="r" b="b"/>
            <a:pathLst>
              <a:path w="1359489" h="1477705">
                <a:moveTo>
                  <a:pt x="0" y="0"/>
                </a:moveTo>
                <a:lnTo>
                  <a:pt x="1359489" y="0"/>
                </a:lnTo>
                <a:lnTo>
                  <a:pt x="1359489" y="1477705"/>
                </a:lnTo>
                <a:lnTo>
                  <a:pt x="0" y="1477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3" name="Freeform 33"/>
          <p:cNvSpPr/>
          <p:nvPr/>
        </p:nvSpPr>
        <p:spPr>
          <a:xfrm>
            <a:off x="2838436" y="4199078"/>
            <a:ext cx="574504" cy="502691"/>
          </a:xfrm>
          <a:custGeom>
            <a:avLst/>
            <a:gdLst/>
            <a:ahLst/>
            <a:cxnLst/>
            <a:rect l="l" t="t" r="r" b="b"/>
            <a:pathLst>
              <a:path w="574504" h="502691">
                <a:moveTo>
                  <a:pt x="0" y="0"/>
                </a:moveTo>
                <a:lnTo>
                  <a:pt x="574504" y="0"/>
                </a:lnTo>
                <a:lnTo>
                  <a:pt x="574504" y="502692"/>
                </a:lnTo>
                <a:lnTo>
                  <a:pt x="0" y="502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4" name="Freeform 34"/>
          <p:cNvSpPr/>
          <p:nvPr/>
        </p:nvSpPr>
        <p:spPr>
          <a:xfrm>
            <a:off x="5830296" y="7106697"/>
            <a:ext cx="490155" cy="490155"/>
          </a:xfrm>
          <a:custGeom>
            <a:avLst/>
            <a:gdLst/>
            <a:ahLst/>
            <a:cxnLst/>
            <a:rect l="l" t="t" r="r" b="b"/>
            <a:pathLst>
              <a:path w="490155" h="490155">
                <a:moveTo>
                  <a:pt x="0" y="0"/>
                </a:moveTo>
                <a:lnTo>
                  <a:pt x="490155" y="0"/>
                </a:lnTo>
                <a:lnTo>
                  <a:pt x="490155" y="490155"/>
                </a:lnTo>
                <a:lnTo>
                  <a:pt x="0" y="4901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5" name="Group 35"/>
          <p:cNvGrpSpPr/>
          <p:nvPr/>
        </p:nvGrpSpPr>
        <p:grpSpPr>
          <a:xfrm>
            <a:off x="9015207" y="3678400"/>
            <a:ext cx="2068255" cy="2239365"/>
            <a:chOff x="0" y="0"/>
            <a:chExt cx="2757674" cy="2985820"/>
          </a:xfrm>
        </p:grpSpPr>
        <p:grpSp>
          <p:nvGrpSpPr>
            <p:cNvPr id="36" name="Group 36"/>
            <p:cNvGrpSpPr/>
            <p:nvPr/>
          </p:nvGrpSpPr>
          <p:grpSpPr>
            <a:xfrm rot="5400000">
              <a:off x="0" y="557738"/>
              <a:ext cx="762000" cy="76200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D8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276331" y="834069"/>
              <a:ext cx="209338" cy="209338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 rot="5400000">
              <a:off x="866211" y="-78811"/>
              <a:ext cx="1812652" cy="1970274"/>
            </a:xfrm>
            <a:custGeom>
              <a:avLst/>
              <a:gdLst/>
              <a:ahLst/>
              <a:cxnLst/>
              <a:rect l="l" t="t" r="r" b="b"/>
              <a:pathLst>
                <a:path w="1812652" h="1970274">
                  <a:moveTo>
                    <a:pt x="0" y="0"/>
                  </a:moveTo>
                  <a:lnTo>
                    <a:pt x="1812652" y="0"/>
                  </a:lnTo>
                  <a:lnTo>
                    <a:pt x="1812652" y="1970274"/>
                  </a:lnTo>
                  <a:lnTo>
                    <a:pt x="0" y="1970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AutoShape 43"/>
            <p:cNvSpPr/>
            <p:nvPr/>
          </p:nvSpPr>
          <p:spPr>
            <a:xfrm flipV="1">
              <a:off x="381000" y="1043407"/>
              <a:ext cx="0" cy="1942413"/>
            </a:xfrm>
            <a:prstGeom prst="line">
              <a:avLst/>
            </a:prstGeom>
            <a:ln w="76200" cap="rnd">
              <a:solidFill>
                <a:srgbClr val="FF5D83"/>
              </a:solidFill>
              <a:prstDash val="solid"/>
              <a:headEnd type="oval" w="lg" len="lg"/>
              <a:tailEnd type="none" w="sm" len="sm"/>
            </a:ln>
          </p:spPr>
        </p:sp>
      </p:grpSp>
      <p:sp>
        <p:nvSpPr>
          <p:cNvPr id="44" name="Freeform 44"/>
          <p:cNvSpPr/>
          <p:nvPr/>
        </p:nvSpPr>
        <p:spPr>
          <a:xfrm>
            <a:off x="14188654" y="7194858"/>
            <a:ext cx="541721" cy="541721"/>
          </a:xfrm>
          <a:custGeom>
            <a:avLst/>
            <a:gdLst/>
            <a:ahLst/>
            <a:cxnLst/>
            <a:rect l="l" t="t" r="r" b="b"/>
            <a:pathLst>
              <a:path w="541721" h="541721">
                <a:moveTo>
                  <a:pt x="0" y="0"/>
                </a:moveTo>
                <a:lnTo>
                  <a:pt x="541721" y="0"/>
                </a:lnTo>
                <a:lnTo>
                  <a:pt x="541721" y="541721"/>
                </a:lnTo>
                <a:lnTo>
                  <a:pt x="0" y="5417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5" name="Freeform 45"/>
          <p:cNvSpPr/>
          <p:nvPr/>
        </p:nvSpPr>
        <p:spPr>
          <a:xfrm>
            <a:off x="10197340" y="4139570"/>
            <a:ext cx="520878" cy="520878"/>
          </a:xfrm>
          <a:custGeom>
            <a:avLst/>
            <a:gdLst/>
            <a:ahLst/>
            <a:cxnLst/>
            <a:rect l="l" t="t" r="r" b="b"/>
            <a:pathLst>
              <a:path w="520878" h="520878">
                <a:moveTo>
                  <a:pt x="0" y="0"/>
                </a:moveTo>
                <a:lnTo>
                  <a:pt x="520878" y="0"/>
                </a:lnTo>
                <a:lnTo>
                  <a:pt x="520878" y="520878"/>
                </a:lnTo>
                <a:lnTo>
                  <a:pt x="0" y="5208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46" name="Group 46"/>
          <p:cNvGrpSpPr/>
          <p:nvPr/>
        </p:nvGrpSpPr>
        <p:grpSpPr>
          <a:xfrm>
            <a:off x="1795667" y="4152601"/>
            <a:ext cx="571500" cy="1808989"/>
            <a:chOff x="0" y="0"/>
            <a:chExt cx="762000" cy="2411985"/>
          </a:xfrm>
        </p:grpSpPr>
        <p:grpSp>
          <p:nvGrpSpPr>
            <p:cNvPr id="47" name="Group 47"/>
            <p:cNvGrpSpPr/>
            <p:nvPr/>
          </p:nvGrpSpPr>
          <p:grpSpPr>
            <a:xfrm rot="5400000">
              <a:off x="0" y="0"/>
              <a:ext cx="762000" cy="762000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778E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5400000">
              <a:off x="276331" y="276331"/>
              <a:ext cx="209338" cy="209338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flipH="1" flipV="1">
              <a:off x="381000" y="728831"/>
              <a:ext cx="0" cy="1683154"/>
            </a:xfrm>
            <a:prstGeom prst="line">
              <a:avLst/>
            </a:prstGeom>
            <a:ln w="76200" cap="rnd">
              <a:solidFill>
                <a:srgbClr val="7778ED"/>
              </a:solidFill>
              <a:prstDash val="solid"/>
              <a:headEnd type="oval" w="lg" len="lg"/>
              <a:tailEnd type="none" w="sm" len="sm"/>
            </a:ln>
          </p:spPr>
        </p:sp>
      </p:grpSp>
      <p:sp>
        <p:nvSpPr>
          <p:cNvPr id="54" name="AutoShape 54"/>
          <p:cNvSpPr/>
          <p:nvPr/>
        </p:nvSpPr>
        <p:spPr>
          <a:xfrm>
            <a:off x="4982945" y="5961590"/>
            <a:ext cx="0" cy="1450398"/>
          </a:xfrm>
          <a:prstGeom prst="line">
            <a:avLst/>
          </a:prstGeom>
          <a:ln w="57150" cap="rnd">
            <a:solidFill>
              <a:srgbClr val="B86DE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5" name="AutoShape 55"/>
          <p:cNvSpPr/>
          <p:nvPr/>
        </p:nvSpPr>
        <p:spPr>
          <a:xfrm>
            <a:off x="13357561" y="5917764"/>
            <a:ext cx="0" cy="1489706"/>
          </a:xfrm>
          <a:prstGeom prst="line">
            <a:avLst/>
          </a:prstGeom>
          <a:ln w="57150" cap="rnd">
            <a:solidFill>
              <a:srgbClr val="FF8A38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6" name="TextBox 56"/>
          <p:cNvSpPr txBox="1"/>
          <p:nvPr/>
        </p:nvSpPr>
        <p:spPr>
          <a:xfrm>
            <a:off x="2288037" y="237184"/>
            <a:ext cx="13239928" cy="8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Mục</a:t>
            </a:r>
            <a:r>
              <a:rPr lang="en-US" sz="49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49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tiêu</a:t>
            </a:r>
            <a:r>
              <a:rPr lang="en-US" sz="49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49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nghiên</a:t>
            </a:r>
            <a:r>
              <a:rPr lang="en-US" sz="49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49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cứu</a:t>
            </a:r>
            <a:endParaRPr lang="en-US" sz="4999" b="1" dirty="0">
              <a:solidFill>
                <a:srgbClr val="000000"/>
              </a:solidFill>
              <a:latin typeface="Arial"/>
              <a:ea typeface="Arial Bold"/>
              <a:cs typeface="Arial Bold"/>
              <a:sym typeface="Arial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2225119" y="1654606"/>
            <a:ext cx="4163759" cy="559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3"/>
              </a:lnSpc>
            </a:pPr>
            <a:r>
              <a:rPr lang="en-US" sz="3730" b="1" dirty="0" err="1">
                <a:solidFill>
                  <a:srgbClr val="7778ED"/>
                </a:solidFill>
                <a:latin typeface="Arial"/>
                <a:ea typeface="Arial Bold"/>
                <a:cs typeface="Arial Bold"/>
                <a:sym typeface="Arial Bold"/>
              </a:rPr>
              <a:t>Xây</a:t>
            </a:r>
            <a:r>
              <a:rPr lang="en-US" sz="3730" b="1" dirty="0">
                <a:solidFill>
                  <a:srgbClr val="7778ED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730" b="1" dirty="0" err="1">
                <a:solidFill>
                  <a:srgbClr val="7778ED"/>
                </a:solidFill>
                <a:latin typeface="Arial"/>
                <a:ea typeface="Arial Bold"/>
                <a:cs typeface="Arial Bold"/>
                <a:sym typeface="Arial Bold"/>
              </a:rPr>
              <a:t>dựng</a:t>
            </a:r>
            <a:r>
              <a:rPr lang="en-US" sz="3730" b="1" dirty="0">
                <a:solidFill>
                  <a:srgbClr val="7778ED"/>
                </a:solidFill>
                <a:latin typeface="Arial"/>
                <a:ea typeface="Arial Bold"/>
                <a:cs typeface="Arial Bold"/>
                <a:sym typeface="Arial Bold"/>
              </a:rPr>
              <a:t> website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288037" y="2345788"/>
            <a:ext cx="4606857" cy="109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7"/>
              </a:lnSpc>
            </a:pPr>
            <a:r>
              <a:rPr lang="en-US" sz="3084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Hoạt động trên nền tảng web để bán mỹ phẩm.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9810094" y="1486762"/>
            <a:ext cx="6185758" cy="2247536"/>
            <a:chOff x="0" y="0"/>
            <a:chExt cx="1218963" cy="442898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218963" cy="442898"/>
            </a:xfrm>
            <a:custGeom>
              <a:avLst/>
              <a:gdLst/>
              <a:ahLst/>
              <a:cxnLst/>
              <a:rect l="l" t="t" r="r" b="b"/>
              <a:pathLst>
                <a:path w="1218963" h="442898">
                  <a:moveTo>
                    <a:pt x="26283" y="0"/>
                  </a:moveTo>
                  <a:lnTo>
                    <a:pt x="1192680" y="0"/>
                  </a:lnTo>
                  <a:cubicBezTo>
                    <a:pt x="1207196" y="0"/>
                    <a:pt x="1218963" y="11767"/>
                    <a:pt x="1218963" y="26283"/>
                  </a:cubicBezTo>
                  <a:lnTo>
                    <a:pt x="1218963" y="416616"/>
                  </a:lnTo>
                  <a:cubicBezTo>
                    <a:pt x="1218963" y="431131"/>
                    <a:pt x="1207196" y="442898"/>
                    <a:pt x="1192680" y="442898"/>
                  </a:cubicBezTo>
                  <a:lnTo>
                    <a:pt x="26283" y="442898"/>
                  </a:lnTo>
                  <a:cubicBezTo>
                    <a:pt x="11767" y="442898"/>
                    <a:pt x="0" y="431131"/>
                    <a:pt x="0" y="416616"/>
                  </a:cubicBezTo>
                  <a:lnTo>
                    <a:pt x="0" y="26283"/>
                  </a:lnTo>
                  <a:cubicBezTo>
                    <a:pt x="0" y="11767"/>
                    <a:pt x="11767" y="0"/>
                    <a:pt x="262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19050"/>
              <a:ext cx="1218963" cy="42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9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0113905" y="1656363"/>
            <a:ext cx="4067118" cy="58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 b="1">
                <a:solidFill>
                  <a:srgbClr val="FF5D83"/>
                </a:solidFill>
                <a:latin typeface="Arial"/>
                <a:ea typeface="Helvetica World Bold"/>
                <a:cs typeface="Helvetica World Bold"/>
                <a:sym typeface="Helvetica World Bold"/>
              </a:rPr>
              <a:t>Quản lý hiệu quả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113905" y="2385930"/>
            <a:ext cx="6136238" cy="117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2"/>
              </a:lnSpc>
            </a:pPr>
            <a:r>
              <a:rPr lang="en-US" sz="3073" b="1">
                <a:solidFill>
                  <a:srgbClr val="000000"/>
                </a:solidFill>
                <a:latin typeface="Arial"/>
                <a:ea typeface="Helvetica World Bold"/>
                <a:cs typeface="Helvetica World Bold"/>
                <a:sym typeface="Helvetica World Bold"/>
              </a:rPr>
              <a:t>Hỗ trợ quản trị viên quản lý sản phẩm, đơn hàng và kho hàng.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72734" y="7950402"/>
            <a:ext cx="5873667" cy="57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3755" b="1">
                <a:solidFill>
                  <a:srgbClr val="B86EE0"/>
                </a:solidFill>
                <a:latin typeface="Arial"/>
                <a:ea typeface="Arial Bold"/>
                <a:cs typeface="Arial Bold"/>
                <a:sym typeface="Arial Bold"/>
              </a:rPr>
              <a:t>Trải nghiệm khách hàng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43919" y="8565952"/>
            <a:ext cx="6047591" cy="106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1"/>
              </a:lnSpc>
            </a:pPr>
            <a:r>
              <a:rPr lang="en-US" sz="3044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Giúp khách hàng dễ dàng xem thông tin và đặt mua sản phẩm.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421065" y="8080089"/>
            <a:ext cx="4620165" cy="56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2"/>
              </a:lnSpc>
            </a:pPr>
            <a:r>
              <a:rPr lang="en-US" sz="3756" b="1">
                <a:solidFill>
                  <a:srgbClr val="FF8A38"/>
                </a:solidFill>
                <a:latin typeface="Arial"/>
                <a:ea typeface="Arial Bold"/>
                <a:cs typeface="Arial Bold"/>
                <a:sym typeface="Arial Bold"/>
              </a:rPr>
              <a:t>Rèn luyện kỹ năng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421065" y="8698191"/>
            <a:ext cx="4829077" cy="9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Sinh viên rèn luyện kỹ năng thiết kế và lập trình web.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69660">
            <a:off x="14918618" y="9506080"/>
            <a:ext cx="7302342" cy="9918961"/>
            <a:chOff x="0" y="0"/>
            <a:chExt cx="1426210" cy="1937258"/>
          </a:xfrm>
        </p:grpSpPr>
        <p:sp>
          <p:nvSpPr>
            <p:cNvPr id="3" name="Freeform 3"/>
            <p:cNvSpPr/>
            <p:nvPr/>
          </p:nvSpPr>
          <p:spPr>
            <a:xfrm>
              <a:off x="-127" y="127"/>
              <a:ext cx="1426083" cy="1937188"/>
            </a:xfrm>
            <a:custGeom>
              <a:avLst/>
              <a:gdLst/>
              <a:ahLst/>
              <a:cxnLst/>
              <a:rect l="l" t="t" r="r" b="b"/>
              <a:pathLst>
                <a:path w="1426083" h="1937188">
                  <a:moveTo>
                    <a:pt x="1025017" y="1931543"/>
                  </a:moveTo>
                  <a:cubicBezTo>
                    <a:pt x="969137" y="1944243"/>
                    <a:pt x="943737" y="1931543"/>
                    <a:pt x="886587" y="1931543"/>
                  </a:cubicBezTo>
                  <a:cubicBezTo>
                    <a:pt x="829437" y="1931543"/>
                    <a:pt x="738378" y="1918843"/>
                    <a:pt x="73837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907034" y="0"/>
                  </a:lnTo>
                  <a:cubicBezTo>
                    <a:pt x="1007110" y="0"/>
                    <a:pt x="1075563" y="12700"/>
                    <a:pt x="1075563" y="12700"/>
                  </a:cubicBezTo>
                  <a:cubicBezTo>
                    <a:pt x="1139698" y="12700"/>
                    <a:pt x="1228471" y="36322"/>
                    <a:pt x="1286383" y="50800"/>
                  </a:cubicBezTo>
                  <a:cubicBezTo>
                    <a:pt x="1387983" y="76200"/>
                    <a:pt x="1413383" y="254000"/>
                    <a:pt x="1413383" y="350520"/>
                  </a:cubicBezTo>
                  <a:lnTo>
                    <a:pt x="1413383" y="1065149"/>
                  </a:lnTo>
                  <a:cubicBezTo>
                    <a:pt x="1413383" y="1065149"/>
                    <a:pt x="1426083" y="1433830"/>
                    <a:pt x="1426083" y="1466850"/>
                  </a:cubicBezTo>
                  <a:cubicBezTo>
                    <a:pt x="1426083" y="1499870"/>
                    <a:pt x="1403604" y="1607820"/>
                    <a:pt x="1385697" y="1654048"/>
                  </a:cubicBezTo>
                  <a:cubicBezTo>
                    <a:pt x="1360678" y="1718691"/>
                    <a:pt x="1370838" y="1775587"/>
                    <a:pt x="1319022" y="1819783"/>
                  </a:cubicBezTo>
                  <a:cubicBezTo>
                    <a:pt x="1282954" y="1850644"/>
                    <a:pt x="1228852" y="1887982"/>
                    <a:pt x="1183640" y="1905127"/>
                  </a:cubicBezTo>
                  <a:cubicBezTo>
                    <a:pt x="1138428" y="1922272"/>
                    <a:pt x="1080643" y="1918970"/>
                    <a:pt x="1024763" y="1931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 flipH="1">
            <a:off x="0" y="7789092"/>
            <a:ext cx="3185362" cy="2707558"/>
          </a:xfrm>
          <a:custGeom>
            <a:avLst/>
            <a:gdLst/>
            <a:ahLst/>
            <a:cxnLst/>
            <a:rect l="l" t="t" r="r" b="b"/>
            <a:pathLst>
              <a:path w="3185362" h="2707558">
                <a:moveTo>
                  <a:pt x="3185362" y="0"/>
                </a:moveTo>
                <a:lnTo>
                  <a:pt x="0" y="0"/>
                </a:lnTo>
                <a:lnTo>
                  <a:pt x="0" y="2707558"/>
                </a:lnTo>
                <a:lnTo>
                  <a:pt x="3185362" y="2707558"/>
                </a:lnTo>
                <a:lnTo>
                  <a:pt x="318536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7" name="Freeform 17"/>
          <p:cNvSpPr/>
          <p:nvPr/>
        </p:nvSpPr>
        <p:spPr>
          <a:xfrm flipH="1">
            <a:off x="1784115" y="8580060"/>
            <a:ext cx="3185362" cy="2707558"/>
          </a:xfrm>
          <a:custGeom>
            <a:avLst/>
            <a:gdLst/>
            <a:ahLst/>
            <a:cxnLst/>
            <a:rect l="l" t="t" r="r" b="b"/>
            <a:pathLst>
              <a:path w="3185362" h="2707558">
                <a:moveTo>
                  <a:pt x="3185362" y="0"/>
                </a:moveTo>
                <a:lnTo>
                  <a:pt x="0" y="0"/>
                </a:lnTo>
                <a:lnTo>
                  <a:pt x="0" y="2707557"/>
                </a:lnTo>
                <a:lnTo>
                  <a:pt x="3185362" y="2707557"/>
                </a:lnTo>
                <a:lnTo>
                  <a:pt x="318536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2277865" y="3845150"/>
            <a:ext cx="6725167" cy="127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Website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được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xây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dựng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ở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mức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cơ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bản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,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phù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hợp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đồ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án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cơ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sở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ngành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.</a:t>
            </a:r>
          </a:p>
          <a:p>
            <a:pPr marL="0" lvl="0" indent="0" algn="just">
              <a:lnSpc>
                <a:spcPts val="2442"/>
              </a:lnSpc>
              <a:spcBef>
                <a:spcPct val="0"/>
              </a:spcBef>
            </a:pPr>
            <a:endParaRPr lang="en-US" sz="3099" spc="6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91637" y="1111683"/>
            <a:ext cx="6504726" cy="8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1" spc="-1" dirty="0" err="1">
                <a:solidFill>
                  <a:srgbClr val="2E2B2B"/>
                </a:solidFill>
                <a:latin typeface="Arial"/>
                <a:ea typeface="Arial Bold"/>
                <a:cs typeface="Arial Bold"/>
                <a:sym typeface="Arial Bold"/>
              </a:rPr>
              <a:t>Phạm</a:t>
            </a:r>
            <a:r>
              <a:rPr lang="en-US" sz="4999" b="1" spc="-1" dirty="0">
                <a:solidFill>
                  <a:srgbClr val="2E2B2B"/>
                </a:solidFill>
                <a:latin typeface="Arial"/>
                <a:ea typeface="Arial Bold"/>
                <a:cs typeface="Arial Bold"/>
                <a:sym typeface="Arial Bold"/>
              </a:rPr>
              <a:t> vi </a:t>
            </a:r>
            <a:r>
              <a:rPr lang="en-US" sz="4999" b="1" spc="-1" dirty="0" err="1">
                <a:solidFill>
                  <a:srgbClr val="2E2B2B"/>
                </a:solidFill>
                <a:latin typeface="Arial"/>
                <a:ea typeface="Arial Bold"/>
                <a:cs typeface="Arial Bold"/>
                <a:sym typeface="Arial Bold"/>
              </a:rPr>
              <a:t>nghiên</a:t>
            </a:r>
            <a:r>
              <a:rPr lang="en-US" sz="4999" b="1" spc="-1" dirty="0">
                <a:solidFill>
                  <a:srgbClr val="2E2B2B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4999" b="1" spc="-1" dirty="0" err="1">
                <a:solidFill>
                  <a:srgbClr val="2E2B2B"/>
                </a:solidFill>
                <a:latin typeface="Arial"/>
                <a:ea typeface="Arial Bold"/>
                <a:cs typeface="Arial Bold"/>
                <a:sym typeface="Arial Bold"/>
              </a:rPr>
              <a:t>cứu</a:t>
            </a:r>
            <a:endParaRPr lang="en-US" sz="4999" b="1" spc="-1" dirty="0">
              <a:solidFill>
                <a:srgbClr val="2E2B2B"/>
              </a:solidFill>
              <a:latin typeface="Arial"/>
              <a:ea typeface="Arial Bold"/>
              <a:cs typeface="Arial Bold"/>
              <a:sym typeface="Arial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15600" y="3848100"/>
            <a:ext cx="5968622" cy="127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0"/>
              </a:lnSpc>
              <a:spcBef>
                <a:spcPct val="0"/>
              </a:spcBef>
            </a:pPr>
            <a:r>
              <a:rPr lang="en-US" sz="3100" spc="62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Bao</a:t>
            </a:r>
            <a:r>
              <a:rPr lang="en-US" sz="3100" spc="62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100" spc="62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gồm</a:t>
            </a:r>
            <a:r>
              <a:rPr lang="en-US" sz="3100" spc="62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son, </a:t>
            </a:r>
            <a:r>
              <a:rPr lang="en-US" sz="3100" spc="62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nước</a:t>
            </a:r>
            <a:r>
              <a:rPr lang="en-US" sz="3100" spc="62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100" spc="62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hoa</a:t>
            </a:r>
            <a:r>
              <a:rPr lang="en-US" sz="3100" spc="62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, </a:t>
            </a:r>
            <a:r>
              <a:rPr lang="en-US" sz="3100" spc="62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kem</a:t>
            </a:r>
            <a:r>
              <a:rPr lang="en-US" sz="3100" spc="62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100" spc="62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dưỡng</a:t>
            </a:r>
            <a:r>
              <a:rPr lang="en-US" sz="3100" spc="62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, </a:t>
            </a:r>
            <a:r>
              <a:rPr lang="en-US" sz="3100" spc="62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sữa</a:t>
            </a:r>
            <a:r>
              <a:rPr lang="en-US" sz="3100" spc="62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100" spc="62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rửa</a:t>
            </a:r>
            <a:r>
              <a:rPr lang="en-US" sz="3100" spc="62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100" spc="62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mặt</a:t>
            </a:r>
            <a:r>
              <a:rPr lang="en-US" sz="3100" spc="62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, v.v.</a:t>
            </a:r>
          </a:p>
          <a:p>
            <a:pPr marL="0" lvl="0" indent="0" algn="l">
              <a:spcBef>
                <a:spcPct val="0"/>
              </a:spcBef>
            </a:pPr>
            <a:endParaRPr lang="en-US" sz="3100" b="1" spc="62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77865" y="6463248"/>
            <a:ext cx="570719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9"/>
              </a:lnSpc>
              <a:spcBef>
                <a:spcPct val="0"/>
              </a:spcBef>
            </a:pP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Khách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hàng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và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quản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trị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099" spc="6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viên</a:t>
            </a:r>
            <a:r>
              <a:rPr lang="en-US" sz="3099" spc="6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96550" y="6463248"/>
            <a:ext cx="5967333" cy="197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Website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hoạt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động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trên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môi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trường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web,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không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triển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khai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thực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tế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quy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mô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208" spc="64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lớn</a:t>
            </a:r>
            <a:r>
              <a:rPr lang="en-US" sz="3208" spc="64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.</a:t>
            </a:r>
          </a:p>
          <a:p>
            <a:pPr marL="0" lvl="0" indent="0" algn="l">
              <a:spcBef>
                <a:spcPct val="0"/>
              </a:spcBef>
            </a:pPr>
            <a:endParaRPr lang="en-US" sz="3208" spc="64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98311" y="3031817"/>
            <a:ext cx="450459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vi-VN" sz="3899" b="1" dirty="0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1. </a:t>
            </a:r>
            <a:r>
              <a:rPr lang="en-US" sz="3899" b="1" dirty="0" err="1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Mức</a:t>
            </a:r>
            <a:r>
              <a:rPr lang="en-US" sz="3899" b="1" dirty="0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độ</a:t>
            </a:r>
            <a:r>
              <a:rPr lang="en-US" sz="38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cơ</a:t>
            </a:r>
            <a:r>
              <a:rPr lang="en-US" sz="38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bản</a:t>
            </a:r>
            <a:endParaRPr lang="en-US" sz="3899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52411" y="5710044"/>
            <a:ext cx="5441091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vi-VN" sz="3899" b="1" spc="77" dirty="0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2. </a:t>
            </a:r>
            <a:r>
              <a:rPr lang="en-US" sz="3899" b="1" spc="77" dirty="0" err="1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Đối</a:t>
            </a:r>
            <a:r>
              <a:rPr lang="en-US" sz="3899" b="1" spc="77" dirty="0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spc="77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tượng</a:t>
            </a:r>
            <a:r>
              <a:rPr lang="en-US" sz="3899" b="1" spc="77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spc="77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phục</a:t>
            </a:r>
            <a:r>
              <a:rPr lang="en-US" sz="3899" b="1" spc="77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spc="77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vụ</a:t>
            </a:r>
            <a:endParaRPr lang="en-US" sz="3899" b="1" spc="77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926062" y="3022318"/>
            <a:ext cx="4482641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vi-VN" sz="3899" b="1" dirty="0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3. </a:t>
            </a:r>
            <a:r>
              <a:rPr lang="en-US" sz="3899" b="1" dirty="0" err="1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Sản</a:t>
            </a:r>
            <a:r>
              <a:rPr lang="en-US" sz="3899" b="1" dirty="0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phẩm</a:t>
            </a:r>
            <a:r>
              <a:rPr lang="en-US" sz="38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chính</a:t>
            </a:r>
            <a:endParaRPr lang="en-US" sz="3899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14903" y="5543290"/>
            <a:ext cx="612740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vi-VN" sz="3899" b="1" dirty="0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4. </a:t>
            </a:r>
            <a:r>
              <a:rPr lang="en-US" sz="3899" b="1" dirty="0" err="1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Môi</a:t>
            </a:r>
            <a:r>
              <a:rPr lang="en-US" sz="3899" b="1" dirty="0" smtClean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trường</a:t>
            </a:r>
            <a:r>
              <a:rPr lang="en-US" sz="38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hoạt</a:t>
            </a:r>
            <a:r>
              <a:rPr lang="en-US" sz="38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8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động</a:t>
            </a:r>
            <a:endParaRPr lang="en-US" sz="3899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7" name="Freeform 27"/>
          <p:cNvSpPr/>
          <p:nvPr/>
        </p:nvSpPr>
        <p:spPr>
          <a:xfrm flipH="1">
            <a:off x="3376796" y="8580060"/>
            <a:ext cx="3185362" cy="2707558"/>
          </a:xfrm>
          <a:custGeom>
            <a:avLst/>
            <a:gdLst/>
            <a:ahLst/>
            <a:cxnLst/>
            <a:rect l="l" t="t" r="r" b="b"/>
            <a:pathLst>
              <a:path w="3185362" h="2707558">
                <a:moveTo>
                  <a:pt x="3185362" y="0"/>
                </a:moveTo>
                <a:lnTo>
                  <a:pt x="0" y="0"/>
                </a:lnTo>
                <a:lnTo>
                  <a:pt x="0" y="2707557"/>
                </a:lnTo>
                <a:lnTo>
                  <a:pt x="3185362" y="2707557"/>
                </a:lnTo>
                <a:lnTo>
                  <a:pt x="318536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3723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>
            <a:off x="14130429" y="590064"/>
            <a:ext cx="3415849" cy="2266882"/>
          </a:xfrm>
          <a:custGeom>
            <a:avLst/>
            <a:gdLst/>
            <a:ahLst/>
            <a:cxnLst/>
            <a:rect l="l" t="t" r="r" b="b"/>
            <a:pathLst>
              <a:path w="3415849" h="2266882">
                <a:moveTo>
                  <a:pt x="0" y="0"/>
                </a:moveTo>
                <a:lnTo>
                  <a:pt x="3415850" y="0"/>
                </a:lnTo>
                <a:lnTo>
                  <a:pt x="3415850" y="2266882"/>
                </a:lnTo>
                <a:lnTo>
                  <a:pt x="0" y="2266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389987" y="1294880"/>
            <a:ext cx="9146229" cy="112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8"/>
              </a:lnSpc>
            </a:pPr>
            <a:r>
              <a:rPr lang="vi-VN" sz="4999" b="1" dirty="0" smtClean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Phương pháp nghiên cứu</a:t>
            </a:r>
            <a:endParaRPr lang="en-US" sz="4999" b="1" dirty="0">
              <a:solidFill>
                <a:srgbClr val="1F1E1E"/>
              </a:solidFill>
              <a:latin typeface="Arial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60774" y="3918603"/>
            <a:ext cx="5097337" cy="54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3999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Nghiên cứu lý thuyết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4100" y="5234536"/>
            <a:ext cx="9017739" cy="4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2937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Tìm hiểu mô hình website thương mại điện tử.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72800" y="3847546"/>
            <a:ext cx="6041112" cy="54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39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Nghiên</a:t>
            </a:r>
            <a:r>
              <a:rPr lang="en-US" sz="39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cứu</a:t>
            </a:r>
            <a:r>
              <a:rPr lang="en-US" sz="39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thực</a:t>
            </a:r>
            <a:r>
              <a:rPr lang="en-US" sz="39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nghiệm</a:t>
            </a:r>
            <a:endParaRPr lang="en-US" sz="3999" b="1" dirty="0">
              <a:solidFill>
                <a:srgbClr val="000000"/>
              </a:solidFill>
              <a:latin typeface="Arial"/>
              <a:ea typeface="Arial Bold"/>
              <a:cs typeface="Arial Bold"/>
              <a:sym typeface="Arial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4100" y="5914847"/>
            <a:ext cx="859820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Nghiên cứu các công nghệ phát triển web như: HTML, CSS, JavaScript, PHP và MySQL.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4100" y="7257872"/>
            <a:ext cx="901773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Tham khảo tài liệu, bài giảng và các website bán hàng trực tuyến để xác định chức năng cần thiết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4037" y="5071023"/>
            <a:ext cx="772224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Tiến hành thiết kế và xây dựng website bán mỹ phẩm.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4037" y="6061623"/>
            <a:ext cx="772224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Cài đặt các chức năng cơ bản cho người dùng và quản trị viên.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24037" y="7296441"/>
            <a:ext cx="772224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 thử hệ thống để đánh giá tính ổn định và khả năng hoạt động của website.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52336"/>
            <a:ext cx="7283760" cy="6086143"/>
            <a:chOff x="0" y="0"/>
            <a:chExt cx="22243163" cy="18585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43163" cy="18585876"/>
            </a:xfrm>
            <a:custGeom>
              <a:avLst/>
              <a:gdLst/>
              <a:ahLst/>
              <a:cxnLst/>
              <a:rect l="l" t="t" r="r" b="b"/>
              <a:pathLst>
                <a:path w="22243163" h="18585876">
                  <a:moveTo>
                    <a:pt x="0" y="0"/>
                  </a:moveTo>
                  <a:lnTo>
                    <a:pt x="22243163" y="0"/>
                  </a:lnTo>
                  <a:lnTo>
                    <a:pt x="22243163" y="18585876"/>
                  </a:lnTo>
                  <a:lnTo>
                    <a:pt x="0" y="18585876"/>
                  </a:lnTo>
                  <a:close/>
                </a:path>
              </a:pathLst>
            </a:custGeom>
            <a:blipFill>
              <a:blip r:embed="rId2"/>
              <a:stretch>
                <a:fillRect l="-12707" r="-1270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076187" y="219601"/>
            <a:ext cx="7517550" cy="112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8"/>
              </a:lnSpc>
            </a:pPr>
            <a:r>
              <a:rPr lang="vi-VN" sz="4999" b="1" dirty="0" smtClean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Công nghệ sử dụng</a:t>
            </a:r>
            <a:endParaRPr lang="en-US" sz="4999" b="1" dirty="0">
              <a:solidFill>
                <a:srgbClr val="1F1E1E"/>
              </a:solidFill>
              <a:latin typeface="Arial"/>
              <a:ea typeface="Arial Bold"/>
              <a:cs typeface="Arial Bold"/>
              <a:sym typeface="Arial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530495" y="2437450"/>
            <a:ext cx="8539420" cy="1337600"/>
            <a:chOff x="-35267" y="28399"/>
            <a:chExt cx="11385893" cy="1783467"/>
          </a:xfrm>
        </p:grpSpPr>
        <p:sp>
          <p:nvSpPr>
            <p:cNvPr id="6" name="TextBox 6"/>
            <p:cNvSpPr txBox="1"/>
            <p:nvPr/>
          </p:nvSpPr>
          <p:spPr>
            <a:xfrm>
              <a:off x="-35267" y="28399"/>
              <a:ext cx="9822603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Tầng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giao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diện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(HTML, </a:t>
              </a:r>
              <a:r>
                <a:rPr lang="en-US" sz="3000" b="1" dirty="0" err="1" smtClean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CSS,JavaScript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):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56708"/>
              <a:ext cx="11350626" cy="1055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Hiển thị nội dung, bố cục và xử lý tương tác người dùng trực tiếp trên trình duyệt.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56945" y="3997006"/>
            <a:ext cx="8534025" cy="1694688"/>
            <a:chOff x="0" y="47625"/>
            <a:chExt cx="11378700" cy="2259584"/>
          </a:xfrm>
        </p:grpSpPr>
        <p:sp>
          <p:nvSpPr>
            <p:cNvPr id="9" name="TextBox 9"/>
            <p:cNvSpPr txBox="1"/>
            <p:nvPr/>
          </p:nvSpPr>
          <p:spPr>
            <a:xfrm>
              <a:off x="28074" y="756708"/>
              <a:ext cx="11350626" cy="1550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Nhận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yêu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cầu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từ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giao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diện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xử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lý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nghiệp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vụ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tạo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dữ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liệu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/HTML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trả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về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cho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người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dùng</a:t>
              </a:r>
              <a:r>
                <a:rPr lang="en-US" sz="3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algn="l">
                <a:lnSpc>
                  <a:spcPts val="2937"/>
                </a:lnSpc>
              </a:pPr>
              <a:endPara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5382389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Tầng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xử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lý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(PHP):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46417" y="7317750"/>
            <a:ext cx="10442850" cy="1323245"/>
            <a:chOff x="0" y="47625"/>
            <a:chExt cx="13923800" cy="1764326"/>
          </a:xfrm>
        </p:grpSpPr>
        <p:sp>
          <p:nvSpPr>
            <p:cNvPr id="12" name="TextBox 12"/>
            <p:cNvSpPr txBox="1"/>
            <p:nvPr/>
          </p:nvSpPr>
          <p:spPr>
            <a:xfrm>
              <a:off x="14037" y="756708"/>
              <a:ext cx="13909763" cy="1055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Cung cấp môi trường máy chủ cục bộ (Apache, PHP, MySQL) để chạy và kiểm thử website trên máy tính.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8213577" cy="4958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Tầng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môi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trường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chạy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(XAMPP):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56945" y="5631126"/>
            <a:ext cx="8779994" cy="1323245"/>
            <a:chOff x="0" y="47625"/>
            <a:chExt cx="11706658" cy="176432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7625"/>
              <a:ext cx="5964340" cy="4958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Tầng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dữ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liệu</a:t>
              </a:r>
              <a:r>
                <a:rPr lang="en-US" sz="30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(MySQL):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56708"/>
              <a:ext cx="11706658" cy="1055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Lưu trữ và quản lý dữ liệu hệ thống, hỗ trợ truy vấn, thêm/sửa/xóa dữ liệu.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608" y="3832733"/>
            <a:ext cx="4104514" cy="3805721"/>
            <a:chOff x="0" y="0"/>
            <a:chExt cx="742705" cy="688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705" cy="688639"/>
            </a:xfrm>
            <a:custGeom>
              <a:avLst/>
              <a:gdLst/>
              <a:ahLst/>
              <a:cxnLst/>
              <a:rect l="l" t="t" r="r" b="b"/>
              <a:pathLst>
                <a:path w="742705" h="688639">
                  <a:moveTo>
                    <a:pt x="36840" y="0"/>
                  </a:moveTo>
                  <a:lnTo>
                    <a:pt x="705866" y="0"/>
                  </a:lnTo>
                  <a:cubicBezTo>
                    <a:pt x="715636" y="0"/>
                    <a:pt x="725007" y="3881"/>
                    <a:pt x="731915" y="10790"/>
                  </a:cubicBezTo>
                  <a:cubicBezTo>
                    <a:pt x="738824" y="17699"/>
                    <a:pt x="742705" y="27069"/>
                    <a:pt x="742705" y="36840"/>
                  </a:cubicBezTo>
                  <a:lnTo>
                    <a:pt x="742705" y="651800"/>
                  </a:lnTo>
                  <a:cubicBezTo>
                    <a:pt x="742705" y="672146"/>
                    <a:pt x="726212" y="688639"/>
                    <a:pt x="705866" y="688639"/>
                  </a:cubicBezTo>
                  <a:lnTo>
                    <a:pt x="36840" y="688639"/>
                  </a:lnTo>
                  <a:cubicBezTo>
                    <a:pt x="27069" y="688639"/>
                    <a:pt x="17699" y="684758"/>
                    <a:pt x="10790" y="677849"/>
                  </a:cubicBezTo>
                  <a:cubicBezTo>
                    <a:pt x="3881" y="670940"/>
                    <a:pt x="0" y="661570"/>
                    <a:pt x="0" y="651800"/>
                  </a:cubicBezTo>
                  <a:lnTo>
                    <a:pt x="0" y="36840"/>
                  </a:lnTo>
                  <a:cubicBezTo>
                    <a:pt x="0" y="16494"/>
                    <a:pt x="16494" y="0"/>
                    <a:pt x="368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42705" cy="736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32008" y="6005697"/>
            <a:ext cx="4104514" cy="3992723"/>
            <a:chOff x="0" y="0"/>
            <a:chExt cx="742705" cy="7224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705" cy="722477"/>
            </a:xfrm>
            <a:custGeom>
              <a:avLst/>
              <a:gdLst/>
              <a:ahLst/>
              <a:cxnLst/>
              <a:rect l="l" t="t" r="r" b="b"/>
              <a:pathLst>
                <a:path w="742705" h="722477">
                  <a:moveTo>
                    <a:pt x="36840" y="0"/>
                  </a:moveTo>
                  <a:lnTo>
                    <a:pt x="705866" y="0"/>
                  </a:lnTo>
                  <a:cubicBezTo>
                    <a:pt x="715636" y="0"/>
                    <a:pt x="725007" y="3881"/>
                    <a:pt x="731915" y="10790"/>
                  </a:cubicBezTo>
                  <a:cubicBezTo>
                    <a:pt x="738824" y="17699"/>
                    <a:pt x="742705" y="27069"/>
                    <a:pt x="742705" y="36840"/>
                  </a:cubicBezTo>
                  <a:lnTo>
                    <a:pt x="742705" y="685637"/>
                  </a:lnTo>
                  <a:cubicBezTo>
                    <a:pt x="742705" y="705983"/>
                    <a:pt x="726212" y="722477"/>
                    <a:pt x="705866" y="722477"/>
                  </a:cubicBezTo>
                  <a:lnTo>
                    <a:pt x="36840" y="722477"/>
                  </a:lnTo>
                  <a:cubicBezTo>
                    <a:pt x="27069" y="722477"/>
                    <a:pt x="17699" y="718596"/>
                    <a:pt x="10790" y="711687"/>
                  </a:cubicBezTo>
                  <a:cubicBezTo>
                    <a:pt x="3881" y="704778"/>
                    <a:pt x="0" y="695408"/>
                    <a:pt x="0" y="685637"/>
                  </a:cubicBezTo>
                  <a:lnTo>
                    <a:pt x="0" y="36840"/>
                  </a:lnTo>
                  <a:cubicBezTo>
                    <a:pt x="0" y="16494"/>
                    <a:pt x="16494" y="0"/>
                    <a:pt x="368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42705" cy="770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033160" y="0"/>
            <a:ext cx="7745390" cy="10013779"/>
          </a:xfrm>
          <a:custGeom>
            <a:avLst/>
            <a:gdLst/>
            <a:ahLst/>
            <a:cxnLst/>
            <a:rect l="l" t="t" r="r" b="b"/>
            <a:pathLst>
              <a:path w="7745390" h="10013779">
                <a:moveTo>
                  <a:pt x="0" y="0"/>
                </a:moveTo>
                <a:lnTo>
                  <a:pt x="7745391" y="0"/>
                </a:lnTo>
                <a:lnTo>
                  <a:pt x="7745391" y="10013779"/>
                </a:lnTo>
                <a:lnTo>
                  <a:pt x="0" y="1001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093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9" name="Group 9"/>
          <p:cNvGrpSpPr/>
          <p:nvPr/>
        </p:nvGrpSpPr>
        <p:grpSpPr>
          <a:xfrm>
            <a:off x="13154786" y="688832"/>
            <a:ext cx="4104514" cy="3992723"/>
            <a:chOff x="0" y="0"/>
            <a:chExt cx="742705" cy="7224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2705" cy="722477"/>
            </a:xfrm>
            <a:custGeom>
              <a:avLst/>
              <a:gdLst/>
              <a:ahLst/>
              <a:cxnLst/>
              <a:rect l="l" t="t" r="r" b="b"/>
              <a:pathLst>
                <a:path w="742705" h="722477">
                  <a:moveTo>
                    <a:pt x="36840" y="0"/>
                  </a:moveTo>
                  <a:lnTo>
                    <a:pt x="705866" y="0"/>
                  </a:lnTo>
                  <a:cubicBezTo>
                    <a:pt x="715636" y="0"/>
                    <a:pt x="725007" y="3881"/>
                    <a:pt x="731915" y="10790"/>
                  </a:cubicBezTo>
                  <a:cubicBezTo>
                    <a:pt x="738824" y="17699"/>
                    <a:pt x="742705" y="27069"/>
                    <a:pt x="742705" y="36840"/>
                  </a:cubicBezTo>
                  <a:lnTo>
                    <a:pt x="742705" y="685637"/>
                  </a:lnTo>
                  <a:cubicBezTo>
                    <a:pt x="742705" y="705983"/>
                    <a:pt x="726212" y="722477"/>
                    <a:pt x="705866" y="722477"/>
                  </a:cubicBezTo>
                  <a:lnTo>
                    <a:pt x="36840" y="722477"/>
                  </a:lnTo>
                  <a:cubicBezTo>
                    <a:pt x="27069" y="722477"/>
                    <a:pt x="17699" y="718596"/>
                    <a:pt x="10790" y="711687"/>
                  </a:cubicBezTo>
                  <a:cubicBezTo>
                    <a:pt x="3881" y="704778"/>
                    <a:pt x="0" y="695408"/>
                    <a:pt x="0" y="685637"/>
                  </a:cubicBezTo>
                  <a:lnTo>
                    <a:pt x="0" y="36840"/>
                  </a:lnTo>
                  <a:cubicBezTo>
                    <a:pt x="0" y="16494"/>
                    <a:pt x="16494" y="0"/>
                    <a:pt x="368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42705" cy="770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1568077">
            <a:off x="11865800" y="8686166"/>
            <a:ext cx="1576515" cy="411864"/>
          </a:xfrm>
          <a:custGeom>
            <a:avLst/>
            <a:gdLst/>
            <a:ahLst/>
            <a:cxnLst/>
            <a:rect l="l" t="t" r="r" b="b"/>
            <a:pathLst>
              <a:path w="1576515" h="411864">
                <a:moveTo>
                  <a:pt x="0" y="0"/>
                </a:moveTo>
                <a:lnTo>
                  <a:pt x="1576515" y="0"/>
                </a:lnTo>
                <a:lnTo>
                  <a:pt x="1576515" y="411864"/>
                </a:lnTo>
                <a:lnTo>
                  <a:pt x="0" y="41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3693972" y="6252630"/>
            <a:ext cx="3565328" cy="33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3000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Tầng cơ sở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928" y="4067795"/>
            <a:ext cx="3868194" cy="32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2798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Tầng xử lý nghiệp vụ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71193" y="931970"/>
            <a:ext cx="2471699" cy="29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4"/>
              </a:lnSpc>
            </a:pPr>
            <a:r>
              <a:rPr lang="en-US" sz="2653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Tầng giao diện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21674" y="1419307"/>
            <a:ext cx="3987396" cy="96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823" lvl="1" indent="-276911" algn="l">
              <a:lnSpc>
                <a:spcPts val="2511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 giao diện website mà người dùng và quản trị viên tương tác.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21674" y="2480383"/>
            <a:ext cx="3915309" cy="96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823" lvl="1" indent="-276911" algn="l">
              <a:lnSpc>
                <a:spcPts val="2511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 xây dựng bằng HTML, CSS và JavaScript.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21674" y="3538139"/>
            <a:ext cx="4286039" cy="96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823" lvl="1" indent="-276911" algn="l">
              <a:lnSpc>
                <a:spcPts val="2511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Hiển thị thông tin sản phẩm và tiếp nhận thao tác của người dùng.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72081" y="4507243"/>
            <a:ext cx="4259041" cy="2996908"/>
            <a:chOff x="0" y="0"/>
            <a:chExt cx="5678721" cy="399587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47625"/>
              <a:ext cx="5480164" cy="1000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 algn="l">
                <a:lnSpc>
                  <a:spcPts val="2839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Xử lý các chức năng chính của hệ thống.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86451"/>
              <a:ext cx="5480164" cy="1000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 algn="l">
                <a:lnSpc>
                  <a:spcPts val="2839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Được xây dựng bằng PHP.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525277"/>
              <a:ext cx="5678721" cy="147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 algn="l">
                <a:lnSpc>
                  <a:spcPts val="2839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Thực hiện xử lý đăng nhập, đặt hàng và quản lý dữ liệu. 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388939" y="6660617"/>
            <a:ext cx="4018773" cy="73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2839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Lưu trữ toàn bộ dữ liệu của hệ thống.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88939" y="7541975"/>
            <a:ext cx="4018773" cy="109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2839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Sử dụng hệ quản trị cơ sở dữ liệu MySQL.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17748" y="8709219"/>
            <a:ext cx="4018773" cy="109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2839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Đảm bảo dữ liệu được lưu trữ và </a:t>
            </a:r>
          </a:p>
          <a:p>
            <a:pPr algn="ctr">
              <a:lnSpc>
                <a:spcPts val="2839"/>
              </a:lnSpc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truy xuất an toàn.</a:t>
            </a:r>
          </a:p>
        </p:txBody>
      </p:sp>
      <p:sp>
        <p:nvSpPr>
          <p:cNvPr id="26" name="Freeform 26"/>
          <p:cNvSpPr/>
          <p:nvPr/>
        </p:nvSpPr>
        <p:spPr>
          <a:xfrm rot="-9473844">
            <a:off x="4659293" y="5643882"/>
            <a:ext cx="1208937" cy="315835"/>
          </a:xfrm>
          <a:custGeom>
            <a:avLst/>
            <a:gdLst/>
            <a:ahLst/>
            <a:cxnLst/>
            <a:rect l="l" t="t" r="r" b="b"/>
            <a:pathLst>
              <a:path w="1208937" h="315835">
                <a:moveTo>
                  <a:pt x="0" y="0"/>
                </a:moveTo>
                <a:lnTo>
                  <a:pt x="1208938" y="0"/>
                </a:lnTo>
                <a:lnTo>
                  <a:pt x="1208938" y="315834"/>
                </a:lnTo>
                <a:lnTo>
                  <a:pt x="0" y="31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27" name="Freeform 27"/>
          <p:cNvSpPr/>
          <p:nvPr/>
        </p:nvSpPr>
        <p:spPr>
          <a:xfrm rot="-1572308">
            <a:off x="11864566" y="2640515"/>
            <a:ext cx="1412186" cy="368934"/>
          </a:xfrm>
          <a:custGeom>
            <a:avLst/>
            <a:gdLst/>
            <a:ahLst/>
            <a:cxnLst/>
            <a:rect l="l" t="t" r="r" b="b"/>
            <a:pathLst>
              <a:path w="1412186" h="368934">
                <a:moveTo>
                  <a:pt x="0" y="0"/>
                </a:moveTo>
                <a:lnTo>
                  <a:pt x="1412186" y="0"/>
                </a:lnTo>
                <a:lnTo>
                  <a:pt x="1412186" y="368933"/>
                </a:lnTo>
                <a:lnTo>
                  <a:pt x="0" y="368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>
            <a:off x="1868257" y="2421697"/>
            <a:ext cx="5211815" cy="5211815"/>
          </a:xfrm>
          <a:custGeom>
            <a:avLst/>
            <a:gdLst/>
            <a:ahLst/>
            <a:cxnLst/>
            <a:rect l="l" t="t" r="r" b="b"/>
            <a:pathLst>
              <a:path w="5211815" h="5211815">
                <a:moveTo>
                  <a:pt x="0" y="0"/>
                </a:moveTo>
                <a:lnTo>
                  <a:pt x="5211815" y="0"/>
                </a:lnTo>
                <a:lnTo>
                  <a:pt x="5211815" y="5211815"/>
                </a:lnTo>
                <a:lnTo>
                  <a:pt x="0" y="521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0" y="6172200"/>
            <a:ext cx="5677160" cy="4114800"/>
          </a:xfrm>
          <a:custGeom>
            <a:avLst/>
            <a:gdLst/>
            <a:ahLst/>
            <a:cxnLst/>
            <a:rect l="l" t="t" r="r" b="b"/>
            <a:pathLst>
              <a:path w="5677160" h="4114800">
                <a:moveTo>
                  <a:pt x="0" y="0"/>
                </a:moveTo>
                <a:lnTo>
                  <a:pt x="5677160" y="0"/>
                </a:lnTo>
                <a:lnTo>
                  <a:pt x="5677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6334008" y="286521"/>
            <a:ext cx="6236046" cy="112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8"/>
              </a:lnSpc>
            </a:pPr>
            <a:r>
              <a:rPr lang="vi-VN" sz="4999" b="1" dirty="0" smtClean="0">
                <a:solidFill>
                  <a:srgbClr val="1F1E1E"/>
                </a:solidFill>
                <a:latin typeface="Arial"/>
                <a:ea typeface="Arial Bold"/>
                <a:cs typeface="Arial Bold"/>
                <a:sym typeface="Arial Bold"/>
              </a:rPr>
              <a:t>Cơ sở dữ liệu</a:t>
            </a:r>
            <a:endParaRPr lang="en-US" sz="4999" b="1" dirty="0">
              <a:solidFill>
                <a:srgbClr val="1F1E1E"/>
              </a:solidFill>
              <a:latin typeface="Arial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017893" y="2800285"/>
            <a:ext cx="9104321" cy="107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Hệ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thống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sử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dụng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cơ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sở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dữ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liệu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MySQL </a:t>
            </a:r>
          </a:p>
          <a:p>
            <a:pPr algn="l"/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với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các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bảng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chính</a:t>
            </a:r>
            <a:r>
              <a:rPr lang="en-US" sz="3499" b="1" dirty="0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76766" y="4175936"/>
            <a:ext cx="8520232" cy="40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ctr">
              <a:lnSpc>
                <a:spcPts val="2937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USERS: lưu trữ thông tin tài khoản người dùng.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76766" y="4768360"/>
            <a:ext cx="7399734" cy="40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ctr">
              <a:lnSpc>
                <a:spcPts val="2937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PRODUCTS: lưu trữ thông tin sản phẩm.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6706" y="5280777"/>
            <a:ext cx="8287464" cy="40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ctr">
              <a:lnSpc>
                <a:spcPts val="2937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CATEGORIES</a:t>
            </a:r>
            <a:r>
              <a:rPr lang="en-US" sz="3000" b="1">
                <a:solidFill>
                  <a:srgbClr val="000000"/>
                </a:solidFill>
                <a:latin typeface="Arial"/>
                <a:ea typeface="Arial Bold"/>
                <a:cs typeface="Arial Bold"/>
                <a:sym typeface="Arial Bold"/>
              </a:rPr>
              <a:t>: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phân loại sản phẩm mỹ phẩm.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76765" y="5888789"/>
            <a:ext cx="5278279" cy="40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ctr">
              <a:lnSpc>
                <a:spcPts val="2937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ORDERS: lưu trữ đơn hàng.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76766" y="6496802"/>
            <a:ext cx="9109472" cy="40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ctr">
              <a:lnSpc>
                <a:spcPts val="2937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ORDER_ITEMS: chi tiết sản phẩm trong đơn hàng.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76766" y="7028268"/>
            <a:ext cx="7204472" cy="40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ctr">
              <a:lnSpc>
                <a:spcPts val="2937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INVENTORY: quản lý số lượng tồn kho.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1115</Words>
  <Application>Microsoft Office PowerPoint</Application>
  <PresentationFormat>Custom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Bold</vt:lpstr>
      <vt:lpstr>Noto Sans</vt:lpstr>
      <vt:lpstr>Noto Sans Bold</vt:lpstr>
      <vt:lpstr>Helvetica World Bold</vt:lpstr>
      <vt:lpstr>Arial</vt:lpstr>
      <vt:lpstr>Montserrat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DUNG TRÌNH BÀY</dc:title>
  <dc:creator>Admin</dc:creator>
  <cp:lastModifiedBy>Admin</cp:lastModifiedBy>
  <cp:revision>23</cp:revision>
  <dcterms:created xsi:type="dcterms:W3CDTF">2006-08-16T00:00:00Z</dcterms:created>
  <dcterms:modified xsi:type="dcterms:W3CDTF">2026-01-04T17:49:46Z</dcterms:modified>
  <dc:identifier>DAG9X6eWN44</dc:identifier>
</cp:coreProperties>
</file>